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6" r:id="rId3"/>
    <p:sldId id="264" r:id="rId4"/>
    <p:sldId id="258" r:id="rId5"/>
    <p:sldId id="265" r:id="rId6"/>
    <p:sldId id="260" r:id="rId7"/>
    <p:sldId id="259" r:id="rId8"/>
    <p:sldId id="387" r:id="rId9"/>
    <p:sldId id="388" r:id="rId10"/>
    <p:sldId id="38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FCBDDC-01F0-4048-80FC-1C88F01525CA}">
          <p14:sldIdLst>
            <p14:sldId id="257"/>
            <p14:sldId id="256"/>
            <p14:sldId id="264"/>
            <p14:sldId id="258"/>
            <p14:sldId id="265"/>
          </p14:sldIdLst>
        </p14:section>
        <p14:section name="microSWIFT Deployment" id="{98012097-F2DC-074F-AFF9-F5729D863376}">
          <p14:sldIdLst>
            <p14:sldId id="260"/>
            <p14:sldId id="259"/>
            <p14:sldId id="387"/>
            <p14:sldId id="388"/>
            <p14:sldId id="3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40"/>
    <p:restoredTop sz="94648"/>
  </p:normalViewPr>
  <p:slideViewPr>
    <p:cSldViewPr snapToGrid="0" snapToObjects="1">
      <p:cViewPr>
        <p:scale>
          <a:sx n="140" d="100"/>
          <a:sy n="140" d="100"/>
        </p:scale>
        <p:origin x="-880" y="-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92726-2AEB-4745-ACB1-C07D498C4848}" type="datetimeFigureOut">
              <a:rPr lang="en-US" smtClean="0"/>
              <a:t>9/28/21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5DBB1-A872-0F4D-B3C1-790451FD12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780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Check list for Paddle Array:</a:t>
            </a:r>
          </a:p>
          <a:p>
            <a:pPr marL="342900" indent="-342900">
              <a:buAutoNum type="arabicPeriod"/>
            </a:pPr>
            <a:r>
              <a:rPr lang="en-US" dirty="0"/>
              <a:t>Note sheet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microSWIFTs</a:t>
            </a:r>
          </a:p>
          <a:p>
            <a:pPr marL="342900" indent="-342900">
              <a:buAutoNum type="arabicPeriod"/>
            </a:pPr>
            <a:r>
              <a:rPr lang="en-US" dirty="0"/>
              <a:t>Surfboards (2)</a:t>
            </a:r>
          </a:p>
          <a:p>
            <a:pPr marL="342900" indent="-342900">
              <a:buAutoNum type="arabicPeriod"/>
            </a:pPr>
            <a:r>
              <a:rPr lang="en-US" dirty="0"/>
              <a:t>Wetsuit/Swimsuit</a:t>
            </a:r>
          </a:p>
          <a:p>
            <a:pPr marL="342900" indent="-342900">
              <a:buAutoNum type="arabicPeriod"/>
            </a:pPr>
            <a:r>
              <a:rPr lang="en-US" dirty="0"/>
              <a:t>Gator for recovery</a:t>
            </a:r>
          </a:p>
          <a:p>
            <a:pPr marL="342900" indent="-342900">
              <a:buAutoNum type="arabicPeriod"/>
            </a:pPr>
            <a:r>
              <a:rPr lang="en-US" dirty="0"/>
              <a:t>microSWIFT Rack</a:t>
            </a:r>
          </a:p>
          <a:p>
            <a:pPr marL="342900" indent="-342900">
              <a:buAutoNum type="arabicPeriod"/>
            </a:pPr>
            <a:r>
              <a:rPr lang="en-US" dirty="0"/>
              <a:t>Radios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5DBB1-A872-0F4D-B3C1-790451FD12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775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Check list for Paddle Array:</a:t>
            </a:r>
          </a:p>
          <a:p>
            <a:pPr marL="342900" indent="-342900">
              <a:buAutoNum type="arabicPeriod"/>
            </a:pPr>
            <a:r>
              <a:rPr lang="en-US" dirty="0"/>
              <a:t>Note sheet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microSWIFTs</a:t>
            </a:r>
          </a:p>
          <a:p>
            <a:pPr marL="342900" indent="-342900">
              <a:buAutoNum type="arabicPeriod"/>
            </a:pPr>
            <a:r>
              <a:rPr lang="en-US" dirty="0"/>
              <a:t>Surfboards (2)</a:t>
            </a:r>
          </a:p>
          <a:p>
            <a:pPr marL="342900" indent="-342900">
              <a:buAutoNum type="arabicPeriod"/>
            </a:pPr>
            <a:r>
              <a:rPr lang="en-US" dirty="0"/>
              <a:t>Wetsuit/Swimsuit</a:t>
            </a:r>
          </a:p>
          <a:p>
            <a:pPr marL="342900" indent="-342900">
              <a:buAutoNum type="arabicPeriod"/>
            </a:pPr>
            <a:r>
              <a:rPr lang="en-US" dirty="0"/>
              <a:t>Gator for recovery</a:t>
            </a:r>
          </a:p>
          <a:p>
            <a:pPr marL="342900" indent="-342900">
              <a:buAutoNum type="arabicPeriod"/>
            </a:pPr>
            <a:r>
              <a:rPr lang="en-US" dirty="0"/>
              <a:t>microSWIFT Rack</a:t>
            </a:r>
          </a:p>
          <a:p>
            <a:pPr marL="342900" indent="-342900">
              <a:buAutoNum type="arabicPeriod"/>
            </a:pPr>
            <a:r>
              <a:rPr lang="en-US" dirty="0"/>
              <a:t>Radios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5DBB1-A872-0F4D-B3C1-790451FD122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19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Check list for Paddle Array:</a:t>
            </a:r>
          </a:p>
          <a:p>
            <a:pPr marL="342900" indent="-342900">
              <a:buAutoNum type="arabicPeriod"/>
            </a:pPr>
            <a:r>
              <a:rPr lang="en-US" dirty="0"/>
              <a:t>Note sheet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microSWIFTs</a:t>
            </a:r>
          </a:p>
          <a:p>
            <a:pPr marL="342900" indent="-342900">
              <a:buAutoNum type="arabicPeriod"/>
            </a:pPr>
            <a:r>
              <a:rPr lang="en-US" dirty="0"/>
              <a:t>Surfboards (2)</a:t>
            </a:r>
          </a:p>
          <a:p>
            <a:pPr marL="342900" indent="-342900">
              <a:buAutoNum type="arabicPeriod"/>
            </a:pPr>
            <a:r>
              <a:rPr lang="en-US" dirty="0"/>
              <a:t>Wetsuit/Swimsuit</a:t>
            </a:r>
          </a:p>
          <a:p>
            <a:pPr marL="342900" indent="-342900">
              <a:buAutoNum type="arabicPeriod"/>
            </a:pPr>
            <a:r>
              <a:rPr lang="en-US" dirty="0"/>
              <a:t>Gator for recovery</a:t>
            </a:r>
          </a:p>
          <a:p>
            <a:pPr marL="342900" indent="-342900">
              <a:buAutoNum type="arabicPeriod"/>
            </a:pPr>
            <a:r>
              <a:rPr lang="en-US" dirty="0"/>
              <a:t>microSWIFT Rack</a:t>
            </a:r>
          </a:p>
          <a:p>
            <a:pPr marL="342900" indent="-342900">
              <a:buAutoNum type="arabicPeriod"/>
            </a:pPr>
            <a:r>
              <a:rPr lang="en-US" dirty="0"/>
              <a:t>Radios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5DBB1-A872-0F4D-B3C1-790451FD12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83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Check list for Paddle Array:</a:t>
            </a:r>
          </a:p>
          <a:p>
            <a:pPr marL="342900" indent="-342900">
              <a:buAutoNum type="arabicPeriod"/>
            </a:pPr>
            <a:r>
              <a:rPr lang="en-US" dirty="0"/>
              <a:t>Note sheet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microSWIFTs</a:t>
            </a:r>
          </a:p>
          <a:p>
            <a:pPr marL="342900" indent="-342900">
              <a:buAutoNum type="arabicPeriod"/>
            </a:pPr>
            <a:r>
              <a:rPr lang="en-US" dirty="0"/>
              <a:t>Surfboards (2)</a:t>
            </a:r>
          </a:p>
          <a:p>
            <a:pPr marL="342900" indent="-342900">
              <a:buAutoNum type="arabicPeriod"/>
            </a:pPr>
            <a:r>
              <a:rPr lang="en-US" dirty="0"/>
              <a:t>Wetsuit/Swimsuit</a:t>
            </a:r>
          </a:p>
          <a:p>
            <a:pPr marL="342900" indent="-342900">
              <a:buAutoNum type="arabicPeriod"/>
            </a:pPr>
            <a:r>
              <a:rPr lang="en-US" dirty="0"/>
              <a:t>Gator for recovery</a:t>
            </a:r>
          </a:p>
          <a:p>
            <a:pPr marL="342900" indent="-342900">
              <a:buAutoNum type="arabicPeriod"/>
            </a:pPr>
            <a:r>
              <a:rPr lang="en-US" dirty="0"/>
              <a:t>microSWIFT Rack</a:t>
            </a:r>
          </a:p>
          <a:p>
            <a:pPr marL="342900" indent="-342900">
              <a:buAutoNum type="arabicPeriod"/>
            </a:pPr>
            <a:r>
              <a:rPr lang="en-US" dirty="0"/>
              <a:t>Radios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5DBB1-A872-0F4D-B3C1-790451FD12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4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E7D33-FB55-744A-BB74-E15F5E4551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D00B59-57E4-AA4F-B8C5-AA0016C01F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5B30F-F8BA-E040-A1E3-BC3343125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F39A4-3734-A34A-A968-EE7A33512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207B6-91A2-964B-9BAC-7CC91FDFC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086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36C89-AB32-8841-96A9-93DFCEB2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A20457-A1E8-C146-BCBC-AA16004F6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2759B-3012-D448-8664-4CF2D2879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F53DB-AA2F-434A-9AC2-12A86D5BB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870F9-983E-D34E-BB5C-99A4BD486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7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435D0D-9464-E04F-B85F-7C1CB8839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CDEC7-C6FD-944D-9E2E-8DF2C85B8A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66F31-B7EB-A241-95DB-7595BE508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C8FC0-F41B-CF46-A648-1775E00BE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C026F-2664-B741-957C-99FBE231F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738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DBB0A-EA53-9740-B3DB-ABBCBE7B9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0A30C-DDEB-014D-B8C1-A43999A9E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520A6-8E17-0D40-9C93-2B06ECD20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74030-AC54-C645-92A3-B7E7B2796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245C2-7650-0349-BE51-88833D46E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867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37746-0B61-8A4F-AA9C-42549816D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D1907-D636-2847-AF43-3A949937D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0CF3A-BC27-574E-A870-4DC421EBE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02-488A-6642-BC0A-F8B7811AB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5CEC7-6BCA-0049-A278-1BBE72BE0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000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DE8BE-4333-F04B-81A8-C11638184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B9104-7A29-E044-A9FC-96F001349D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F2C508-0630-5F41-960D-C9F0AAC2B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CE585-01A8-884D-8AD7-C65E99DEF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E5182-0CC9-3F48-87DE-04A5201C7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BC0E9E-3A1F-E648-BDB3-991C52798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13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2A5EB-D5B8-7040-8CC1-6DC797E3D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76412-3439-4F4B-829D-DFC379DA9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41884-5651-4D47-920B-A206D061D3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11466F-F973-9D4A-A144-DEB36C631A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46F14-32A7-3D4D-8F3F-88491FFBC1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3BDA8A-9F20-A943-814D-EF1FF5444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4CA939-C2FB-734D-AC2B-A9F85F434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15D0F8-C3DA-984E-A151-0E3B9FAE0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47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D9827-C701-2C43-A56D-2A06355DA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EE1801-03FE-D149-9503-923A24B13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88D77-5C23-1946-9885-0C05EE506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66512-BE16-5F4A-95DA-41EAB52B1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44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83BA55-D592-5443-8DC0-F43CDF84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9ECB50-438E-A744-A2CC-AC558C2AC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113AF7-EF2A-F249-AA30-54655C13C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539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3ED74-0EF1-6A45-8202-19969C6E2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318C1-D62E-8B46-A537-92AEDFEA5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6DA9B9-CEBE-2B4E-9536-3A6FEEECB4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9B918E-A60F-8C43-874B-7F5AFF99C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0540DC-4EC0-8946-8BB8-F15D3E545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18C858-757B-2B48-B0F4-7E3D63755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649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CCD80-031C-CC4F-8381-B218859A5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12D42-99FA-1F49-8A06-ECD277078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03D9EB-6742-1548-83E7-B48561E49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B106F0-2A49-E741-914E-DA38A1DCE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C0869-983E-8849-AA07-9133FE93F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E3D77B-2806-6946-81DE-5F75466DB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636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EF98DF-163A-2343-98DF-D29F59F94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1E89F-9C59-1F42-BCBD-FE7D52E4B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DB313-A430-2043-AFA6-1925F01FA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1B285-EC96-7740-A54D-52CFB9B07189}" type="datetimeFigureOut">
              <a:rPr lang="en-US" smtClean="0"/>
              <a:t>9/28/21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026F36-372A-C44C-9188-C33E58592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5D05C-39BA-5943-AFBA-1E29B5BEBB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7C677-FF96-9E4E-B941-538F31F7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20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Corps&amp;#39; Field Research Facility unsurpassed for coastal observation and  research &amp;gt; Engineer Research and Development Center &amp;gt; News Stories">
            <a:extLst>
              <a:ext uri="{FF2B5EF4-FFF2-40B4-BE49-F238E27FC236}">
                <a16:creationId xmlns:a16="http://schemas.microsoft.com/office/drawing/2014/main" id="{92D553F1-6548-A54A-B595-BB5022847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974223-E6BD-CE4E-BB02-D62699B83C4D}"/>
              </a:ext>
            </a:extLst>
          </p:cNvPr>
          <p:cNvSpPr txBox="1"/>
          <p:nvPr/>
        </p:nvSpPr>
        <p:spPr>
          <a:xfrm>
            <a:off x="0" y="128588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DUNEX 2021 Main Experiment</a:t>
            </a:r>
          </a:p>
        </p:txBody>
      </p:sp>
    </p:spTree>
    <p:extLst>
      <p:ext uri="{BB962C8B-B14F-4D97-AF65-F5344CB8AC3E}">
        <p14:creationId xmlns:p14="http://schemas.microsoft.com/office/powerpoint/2010/main" val="93550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A894BD-6D89-794A-AA3D-AAD968F19B8D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Helicopter Arrays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4082C3-1B98-1A4D-A2F1-A8F714437899}"/>
              </a:ext>
            </a:extLst>
          </p:cNvPr>
          <p:cNvSpPr txBox="1"/>
          <p:nvPr/>
        </p:nvSpPr>
        <p:spPr>
          <a:xfrm>
            <a:off x="836337" y="551622"/>
            <a:ext cx="10962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Conditions for Helicopter Array:</a:t>
            </a:r>
          </a:p>
          <a:p>
            <a:pPr algn="ctr"/>
            <a:r>
              <a:rPr lang="en-US" dirty="0"/>
              <a:t>Forecasted Hs &gt; 10 ft</a:t>
            </a:r>
            <a:r>
              <a:rPr lang="en-US" b="1" dirty="0"/>
              <a:t> and </a:t>
            </a:r>
            <a:r>
              <a:rPr lang="en-US" dirty="0"/>
              <a:t>Low winds </a:t>
            </a:r>
            <a:r>
              <a:rPr lang="en-US" b="1" dirty="0"/>
              <a:t>and </a:t>
            </a:r>
            <a:r>
              <a:rPr lang="en-US" dirty="0"/>
              <a:t>conditions safe enough that pilot is comfortable</a:t>
            </a:r>
            <a:endParaRPr lang="en-US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DFC222-E58B-3A4B-9EEC-11652CF07A8D}"/>
              </a:ext>
            </a:extLst>
          </p:cNvPr>
          <p:cNvSpPr txBox="1"/>
          <p:nvPr/>
        </p:nvSpPr>
        <p:spPr>
          <a:xfrm>
            <a:off x="3567002" y="4231698"/>
            <a:ext cx="59622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How to deploy Two Along-Shore Lines:</a:t>
            </a:r>
          </a:p>
          <a:p>
            <a:pPr marL="342900" indent="-342900">
              <a:buAutoNum type="arabicPeriod"/>
            </a:pPr>
            <a:r>
              <a:rPr lang="en-US" dirty="0"/>
              <a:t>Deploy microSWIFTs in semi-uniform large grid pattern from the helicopter starting with furthest offshore line and working towards shore </a:t>
            </a:r>
          </a:p>
          <a:p>
            <a:endParaRPr lang="en-US" dirty="0"/>
          </a:p>
          <a:p>
            <a:r>
              <a:rPr lang="en-US" dirty="0"/>
              <a:t>Total: 50 microSWIFTs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8BBE08B-C7C3-F941-BE02-FACDAF646CC7}"/>
              </a:ext>
            </a:extLst>
          </p:cNvPr>
          <p:cNvGrpSpPr/>
          <p:nvPr/>
        </p:nvGrpSpPr>
        <p:grpSpPr>
          <a:xfrm>
            <a:off x="3021707" y="1126523"/>
            <a:ext cx="5963925" cy="3094795"/>
            <a:chOff x="47014" y="1104131"/>
            <a:chExt cx="5963925" cy="3094795"/>
          </a:xfrm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9AA65610-E33D-9F43-89A4-1CBCE7530D19}"/>
                </a:ext>
              </a:extLst>
            </p:cNvPr>
            <p:cNvGrpSpPr/>
            <p:nvPr/>
          </p:nvGrpSpPr>
          <p:grpSpPr>
            <a:xfrm>
              <a:off x="47014" y="1104131"/>
              <a:ext cx="5852149" cy="3094795"/>
              <a:chOff x="363405" y="876787"/>
              <a:chExt cx="6778435" cy="4088257"/>
            </a:xfrm>
          </p:grpSpPr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553158FE-BFA1-4549-B1EE-5D1FE463B613}"/>
                  </a:ext>
                </a:extLst>
              </p:cNvPr>
              <p:cNvGrpSpPr/>
              <p:nvPr/>
            </p:nvGrpSpPr>
            <p:grpSpPr>
              <a:xfrm>
                <a:off x="363405" y="876787"/>
                <a:ext cx="6778435" cy="4088257"/>
                <a:chOff x="-166470" y="844878"/>
                <a:chExt cx="4805820" cy="2639045"/>
              </a:xfrm>
            </p:grpSpPr>
            <p:grpSp>
              <p:nvGrpSpPr>
                <p:cNvPr id="201" name="Group 200">
                  <a:extLst>
                    <a:ext uri="{FF2B5EF4-FFF2-40B4-BE49-F238E27FC236}">
                      <a16:creationId xmlns:a16="http://schemas.microsoft.com/office/drawing/2014/main" id="{6885292E-EAC5-4946-A8E0-0153E7973C40}"/>
                    </a:ext>
                  </a:extLst>
                </p:cNvPr>
                <p:cNvGrpSpPr/>
                <p:nvPr/>
              </p:nvGrpSpPr>
              <p:grpSpPr>
                <a:xfrm>
                  <a:off x="-166470" y="844878"/>
                  <a:ext cx="4805820" cy="2639045"/>
                  <a:chOff x="-375854" y="368173"/>
                  <a:chExt cx="8400996" cy="3402482"/>
                </a:xfrm>
              </p:grpSpPr>
              <p:grpSp>
                <p:nvGrpSpPr>
                  <p:cNvPr id="234" name="Group 233">
                    <a:extLst>
                      <a:ext uri="{FF2B5EF4-FFF2-40B4-BE49-F238E27FC236}">
                        <a16:creationId xmlns:a16="http://schemas.microsoft.com/office/drawing/2014/main" id="{B2079B0B-01CD-8A40-8F42-4AF7253F3331}"/>
                      </a:ext>
                    </a:extLst>
                  </p:cNvPr>
                  <p:cNvGrpSpPr/>
                  <p:nvPr/>
                </p:nvGrpSpPr>
                <p:grpSpPr>
                  <a:xfrm>
                    <a:off x="-375854" y="656725"/>
                    <a:ext cx="8400996" cy="2917415"/>
                    <a:chOff x="-417139" y="508624"/>
                    <a:chExt cx="8400996" cy="2917415"/>
                  </a:xfrm>
                </p:grpSpPr>
                <p:pic>
                  <p:nvPicPr>
                    <p:cNvPr id="237" name="Picture 236">
                      <a:extLst>
                        <a:ext uri="{FF2B5EF4-FFF2-40B4-BE49-F238E27FC236}">
                          <a16:creationId xmlns:a16="http://schemas.microsoft.com/office/drawing/2014/main" id="{1FA8A9E5-CDB4-4C4B-8CEB-962FF409633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/>
                    <a:srcRect r="3233"/>
                    <a:stretch/>
                  </p:blipFill>
                  <p:spPr>
                    <a:xfrm>
                      <a:off x="-417139" y="544029"/>
                      <a:ext cx="7811490" cy="2858011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38" name="TextBox 237">
                      <a:extLst>
                        <a:ext uri="{FF2B5EF4-FFF2-40B4-BE49-F238E27FC236}">
                          <a16:creationId xmlns:a16="http://schemas.microsoft.com/office/drawing/2014/main" id="{5C357BF0-42F8-9A49-9DD7-D2660836CFCE}"/>
                        </a:ext>
                      </a:extLst>
                    </p:cNvPr>
                    <p:cNvSpPr txBox="1"/>
                    <p:nvPr/>
                  </p:nvSpPr>
                  <p:spPr>
                    <a:xfrm rot="5400000">
                      <a:off x="6283040" y="1725222"/>
                      <a:ext cx="2917415" cy="48421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Depth [m]</a:t>
                      </a:r>
                    </a:p>
                  </p:txBody>
                </p:sp>
              </p:grpSp>
              <p:sp>
                <p:nvSpPr>
                  <p:cNvPr id="235" name="TextBox 234">
                    <a:extLst>
                      <a:ext uri="{FF2B5EF4-FFF2-40B4-BE49-F238E27FC236}">
                        <a16:creationId xmlns:a16="http://schemas.microsoft.com/office/drawing/2014/main" id="{AB29F673-D0BA-5B48-AC53-0C5204B4E397}"/>
                      </a:ext>
                    </a:extLst>
                  </p:cNvPr>
                  <p:cNvSpPr txBox="1"/>
                  <p:nvPr/>
                </p:nvSpPr>
                <p:spPr>
                  <a:xfrm>
                    <a:off x="763045" y="3413524"/>
                    <a:ext cx="6477183" cy="3571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Along Shore Distance [m]</a:t>
                    </a:r>
                  </a:p>
                </p:txBody>
              </p:sp>
              <p:sp>
                <p:nvSpPr>
                  <p:cNvPr id="236" name="TextBox 235">
                    <a:extLst>
                      <a:ext uri="{FF2B5EF4-FFF2-40B4-BE49-F238E27FC236}">
                        <a16:creationId xmlns:a16="http://schemas.microsoft.com/office/drawing/2014/main" id="{05C808CC-079D-BA4C-820D-710E5903975E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-1501007" y="1791900"/>
                    <a:ext cx="3331673" cy="48421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Cross Shore Distance [m]</a:t>
                    </a:r>
                  </a:p>
                </p:txBody>
              </p:sp>
            </p:grp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85BDC638-4101-B04C-AC64-F360BFB116D1}"/>
                    </a:ext>
                  </a:extLst>
                </p:cNvPr>
                <p:cNvCxnSpPr/>
                <p:nvPr/>
              </p:nvCxnSpPr>
              <p:spPr>
                <a:xfrm>
                  <a:off x="2830664" y="1558456"/>
                  <a:ext cx="0" cy="10197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9533CB83-E6FF-6943-A9DE-AA420D09D9AE}"/>
                  </a:ext>
                </a:extLst>
              </p:cNvPr>
              <p:cNvSpPr txBox="1"/>
              <p:nvPr/>
            </p:nvSpPr>
            <p:spPr>
              <a:xfrm>
                <a:off x="5406426" y="2342284"/>
                <a:ext cx="7344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North</a:t>
                </a:r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3FE8CB93-86D8-5A4C-8D63-07387799BC68}"/>
                  </a:ext>
                </a:extLst>
              </p:cNvPr>
              <p:cNvSpPr txBox="1"/>
              <p:nvPr/>
            </p:nvSpPr>
            <p:spPr>
              <a:xfrm>
                <a:off x="1329209" y="2369045"/>
                <a:ext cx="73289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South</a:t>
                </a: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A6976D6-6C82-DC48-8FF8-E57B425474E2}"/>
                </a:ext>
              </a:extLst>
            </p:cNvPr>
            <p:cNvSpPr txBox="1"/>
            <p:nvPr/>
          </p:nvSpPr>
          <p:spPr>
            <a:xfrm>
              <a:off x="893487" y="1220624"/>
              <a:ext cx="51174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Large Grid</a:t>
              </a:r>
            </a:p>
          </p:txBody>
        </p: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2ABE9B98-3891-5E42-96D4-93B5BAFBA35F}"/>
                </a:ext>
              </a:extLst>
            </p:cNvPr>
            <p:cNvGrpSpPr/>
            <p:nvPr/>
          </p:nvGrpSpPr>
          <p:grpSpPr>
            <a:xfrm rot="5400000">
              <a:off x="2324971" y="2711623"/>
              <a:ext cx="53429" cy="1331370"/>
              <a:chOff x="6053268" y="1623663"/>
              <a:chExt cx="53429" cy="1331370"/>
            </a:xfrm>
          </p:grpSpPr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35707875-7A42-CF46-842B-CCC5A8F75564}"/>
                  </a:ext>
                </a:extLst>
              </p:cNvPr>
              <p:cNvSpPr/>
              <p:nvPr/>
            </p:nvSpPr>
            <p:spPr>
              <a:xfrm>
                <a:off x="6056233" y="162366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B0623149-A0E5-244F-95C5-71361C68CCB4}"/>
                  </a:ext>
                </a:extLst>
              </p:cNvPr>
              <p:cNvSpPr/>
              <p:nvPr/>
            </p:nvSpPr>
            <p:spPr>
              <a:xfrm>
                <a:off x="6056233" y="174829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84FFACA5-F298-D64D-A3F9-9CE46B0F5156}"/>
                  </a:ext>
                </a:extLst>
              </p:cNvPr>
              <p:cNvSpPr/>
              <p:nvPr/>
            </p:nvSpPr>
            <p:spPr>
              <a:xfrm>
                <a:off x="6056233" y="1913097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B74FF6AA-CDE2-8C43-833C-4A4CA7F827CF}"/>
                  </a:ext>
                </a:extLst>
              </p:cNvPr>
              <p:cNvSpPr/>
              <p:nvPr/>
            </p:nvSpPr>
            <p:spPr>
              <a:xfrm>
                <a:off x="6056393" y="2042559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808FDE01-C9BD-CA41-8A66-F9D797CEDF9C}"/>
                  </a:ext>
                </a:extLst>
              </p:cNvPr>
              <p:cNvSpPr/>
              <p:nvPr/>
            </p:nvSpPr>
            <p:spPr>
              <a:xfrm>
                <a:off x="6056393" y="2182676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A4240A90-1795-2848-8EB0-C76DEDF2B372}"/>
                  </a:ext>
                </a:extLst>
              </p:cNvPr>
              <p:cNvSpPr/>
              <p:nvPr/>
            </p:nvSpPr>
            <p:spPr>
              <a:xfrm>
                <a:off x="6056233" y="2327017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FA7FF566-122A-4547-B899-5739C3902AC0}"/>
                  </a:ext>
                </a:extLst>
              </p:cNvPr>
              <p:cNvSpPr/>
              <p:nvPr/>
            </p:nvSpPr>
            <p:spPr>
              <a:xfrm>
                <a:off x="6056233" y="2487794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id="{D9C9C24C-CBA3-714E-BE2A-39D2F206DC9F}"/>
                  </a:ext>
                </a:extLst>
              </p:cNvPr>
              <p:cNvSpPr/>
              <p:nvPr/>
            </p:nvSpPr>
            <p:spPr>
              <a:xfrm>
                <a:off x="6056233" y="2638722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0A0FC9E4-C78D-AC46-9DC4-3FB400D27585}"/>
                  </a:ext>
                </a:extLst>
              </p:cNvPr>
              <p:cNvSpPr/>
              <p:nvPr/>
            </p:nvSpPr>
            <p:spPr>
              <a:xfrm>
                <a:off x="6056233" y="275996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E7210069-8A9B-3D44-9EB6-1504123F0907}"/>
                  </a:ext>
                </a:extLst>
              </p:cNvPr>
              <p:cNvSpPr/>
              <p:nvPr/>
            </p:nvSpPr>
            <p:spPr>
              <a:xfrm>
                <a:off x="6053268" y="2904142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9" name="Oval 238">
            <a:extLst>
              <a:ext uri="{FF2B5EF4-FFF2-40B4-BE49-F238E27FC236}">
                <a16:creationId xmlns:a16="http://schemas.microsoft.com/office/drawing/2014/main" id="{7ECE73EE-824E-A541-8F41-908F963B3A85}"/>
              </a:ext>
            </a:extLst>
          </p:cNvPr>
          <p:cNvSpPr/>
          <p:nvPr/>
        </p:nvSpPr>
        <p:spPr>
          <a:xfrm rot="5400000">
            <a:off x="7347685" y="338209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DC6F138A-38F1-B542-ABF4-67AEAF378276}"/>
              </a:ext>
            </a:extLst>
          </p:cNvPr>
          <p:cNvSpPr/>
          <p:nvPr/>
        </p:nvSpPr>
        <p:spPr>
          <a:xfrm rot="5400000">
            <a:off x="7223055" y="338209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4858F9A3-FC28-DB4F-B7D1-606A4C391A83}"/>
              </a:ext>
            </a:extLst>
          </p:cNvPr>
          <p:cNvSpPr/>
          <p:nvPr/>
        </p:nvSpPr>
        <p:spPr>
          <a:xfrm rot="5400000">
            <a:off x="7058251" y="338209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47493958-894F-0B49-A966-8A66F90AF357}"/>
              </a:ext>
            </a:extLst>
          </p:cNvPr>
          <p:cNvSpPr/>
          <p:nvPr/>
        </p:nvSpPr>
        <p:spPr>
          <a:xfrm rot="5400000">
            <a:off x="6928789" y="338225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91C8FF20-BB19-0549-BE6E-39A35B161811}"/>
              </a:ext>
            </a:extLst>
          </p:cNvPr>
          <p:cNvSpPr/>
          <p:nvPr/>
        </p:nvSpPr>
        <p:spPr>
          <a:xfrm rot="5400000">
            <a:off x="6788672" y="338225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C7152AAA-7E79-304A-9268-0DC4BF8AC106}"/>
              </a:ext>
            </a:extLst>
          </p:cNvPr>
          <p:cNvSpPr/>
          <p:nvPr/>
        </p:nvSpPr>
        <p:spPr>
          <a:xfrm rot="5400000">
            <a:off x="6644331" y="338209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04AD6597-BFE8-894B-9EDE-F13F3CA969A2}"/>
              </a:ext>
            </a:extLst>
          </p:cNvPr>
          <p:cNvSpPr/>
          <p:nvPr/>
        </p:nvSpPr>
        <p:spPr>
          <a:xfrm rot="5400000">
            <a:off x="6483554" y="338209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A79AF208-B71C-AD47-9587-15CAAF9FAEED}"/>
              </a:ext>
            </a:extLst>
          </p:cNvPr>
          <p:cNvSpPr/>
          <p:nvPr/>
        </p:nvSpPr>
        <p:spPr>
          <a:xfrm rot="5400000">
            <a:off x="6332626" y="338209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05F2D4F0-5FFA-A74E-ACD2-E914B05108B8}"/>
              </a:ext>
            </a:extLst>
          </p:cNvPr>
          <p:cNvSpPr/>
          <p:nvPr/>
        </p:nvSpPr>
        <p:spPr>
          <a:xfrm rot="5400000">
            <a:off x="6211388" y="338209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BF398E5C-69C8-6D4E-A4A9-F41D74003DBA}"/>
              </a:ext>
            </a:extLst>
          </p:cNvPr>
          <p:cNvSpPr/>
          <p:nvPr/>
        </p:nvSpPr>
        <p:spPr>
          <a:xfrm rot="5400000">
            <a:off x="6067206" y="3379127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Oval 273">
            <a:extLst>
              <a:ext uri="{FF2B5EF4-FFF2-40B4-BE49-F238E27FC236}">
                <a16:creationId xmlns:a16="http://schemas.microsoft.com/office/drawing/2014/main" id="{C217A8AB-795F-1443-9E54-BCA884E0EC86}"/>
              </a:ext>
            </a:extLst>
          </p:cNvPr>
          <p:cNvSpPr/>
          <p:nvPr/>
        </p:nvSpPr>
        <p:spPr>
          <a:xfrm rot="5400000">
            <a:off x="8049109" y="3386838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EC7C35E9-69E8-8543-8E2F-34575F70D5B1}"/>
              </a:ext>
            </a:extLst>
          </p:cNvPr>
          <p:cNvSpPr/>
          <p:nvPr/>
        </p:nvSpPr>
        <p:spPr>
          <a:xfrm rot="5400000">
            <a:off x="7888332" y="3386838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5068BC7D-D402-8645-B63A-0C1EE2909FD9}"/>
              </a:ext>
            </a:extLst>
          </p:cNvPr>
          <p:cNvSpPr/>
          <p:nvPr/>
        </p:nvSpPr>
        <p:spPr>
          <a:xfrm rot="5400000">
            <a:off x="7737404" y="3386838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9EBB904B-2FFD-B645-953C-90F1522D5E87}"/>
              </a:ext>
            </a:extLst>
          </p:cNvPr>
          <p:cNvSpPr/>
          <p:nvPr/>
        </p:nvSpPr>
        <p:spPr>
          <a:xfrm rot="5400000">
            <a:off x="7616166" y="3386838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89D1DA7E-ABC3-E249-86FA-85B4601F852B}"/>
              </a:ext>
            </a:extLst>
          </p:cNvPr>
          <p:cNvSpPr/>
          <p:nvPr/>
        </p:nvSpPr>
        <p:spPr>
          <a:xfrm rot="5400000">
            <a:off x="7471984" y="3383873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9689ED2E-1E11-E648-B020-222C4F448BCD}"/>
              </a:ext>
            </a:extLst>
          </p:cNvPr>
          <p:cNvSpPr/>
          <p:nvPr/>
        </p:nvSpPr>
        <p:spPr>
          <a:xfrm rot="5400000">
            <a:off x="5927566" y="3504724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EC2B297E-0AD6-D44C-852D-04974342BCE8}"/>
              </a:ext>
            </a:extLst>
          </p:cNvPr>
          <p:cNvSpPr/>
          <p:nvPr/>
        </p:nvSpPr>
        <p:spPr>
          <a:xfrm rot="5400000">
            <a:off x="5802936" y="3504724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3FEF13D9-F38F-344B-9687-AA55BA35B556}"/>
              </a:ext>
            </a:extLst>
          </p:cNvPr>
          <p:cNvSpPr/>
          <p:nvPr/>
        </p:nvSpPr>
        <p:spPr>
          <a:xfrm rot="5400000">
            <a:off x="5638132" y="3504724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EC75F0A6-8550-0040-A2A8-137B5D1F0B16}"/>
              </a:ext>
            </a:extLst>
          </p:cNvPr>
          <p:cNvSpPr/>
          <p:nvPr/>
        </p:nvSpPr>
        <p:spPr>
          <a:xfrm rot="5400000">
            <a:off x="5508670" y="3504884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57AFAE94-5E99-4A4F-B5D9-D04D8346835A}"/>
              </a:ext>
            </a:extLst>
          </p:cNvPr>
          <p:cNvSpPr/>
          <p:nvPr/>
        </p:nvSpPr>
        <p:spPr>
          <a:xfrm rot="5400000">
            <a:off x="5368553" y="3504884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4E3F5986-1D52-294F-97F4-00DDFF9631B2}"/>
              </a:ext>
            </a:extLst>
          </p:cNvPr>
          <p:cNvSpPr/>
          <p:nvPr/>
        </p:nvSpPr>
        <p:spPr>
          <a:xfrm rot="5400000">
            <a:off x="5224212" y="3504724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31646B48-831C-AA4D-851D-F3F57B27F3CB}"/>
              </a:ext>
            </a:extLst>
          </p:cNvPr>
          <p:cNvSpPr/>
          <p:nvPr/>
        </p:nvSpPr>
        <p:spPr>
          <a:xfrm rot="5400000">
            <a:off x="5063435" y="3504724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061FA3BE-B696-AF43-B08C-90E21ECB2887}"/>
              </a:ext>
            </a:extLst>
          </p:cNvPr>
          <p:cNvSpPr/>
          <p:nvPr/>
        </p:nvSpPr>
        <p:spPr>
          <a:xfrm rot="5400000">
            <a:off x="4912507" y="3504724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5C098C03-8FB0-0F46-9706-4F385AFDAEF4}"/>
              </a:ext>
            </a:extLst>
          </p:cNvPr>
          <p:cNvSpPr/>
          <p:nvPr/>
        </p:nvSpPr>
        <p:spPr>
          <a:xfrm rot="5400000">
            <a:off x="4791269" y="3504724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92E9E9EE-97B7-2A47-8432-D053902453C8}"/>
              </a:ext>
            </a:extLst>
          </p:cNvPr>
          <p:cNvSpPr/>
          <p:nvPr/>
        </p:nvSpPr>
        <p:spPr>
          <a:xfrm rot="5400000">
            <a:off x="4647087" y="3501759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3884C243-86C9-EC42-A364-0235223266A8}"/>
              </a:ext>
            </a:extLst>
          </p:cNvPr>
          <p:cNvSpPr/>
          <p:nvPr/>
        </p:nvSpPr>
        <p:spPr>
          <a:xfrm rot="5400000">
            <a:off x="7353820" y="3502521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8B824354-A90E-CA4C-9810-0C921D4EE20F}"/>
              </a:ext>
            </a:extLst>
          </p:cNvPr>
          <p:cNvSpPr/>
          <p:nvPr/>
        </p:nvSpPr>
        <p:spPr>
          <a:xfrm rot="5400000">
            <a:off x="7229190" y="3502521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960FC0D2-496F-B040-A3A9-780E2D23D140}"/>
              </a:ext>
            </a:extLst>
          </p:cNvPr>
          <p:cNvSpPr/>
          <p:nvPr/>
        </p:nvSpPr>
        <p:spPr>
          <a:xfrm rot="5400000">
            <a:off x="7064386" y="3502521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1EF93889-8945-3E43-B343-78E771268BBF}"/>
              </a:ext>
            </a:extLst>
          </p:cNvPr>
          <p:cNvSpPr/>
          <p:nvPr/>
        </p:nvSpPr>
        <p:spPr>
          <a:xfrm rot="5400000">
            <a:off x="6934924" y="3502681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59B224D7-FDA0-C74F-8D82-155E8E9CB607}"/>
              </a:ext>
            </a:extLst>
          </p:cNvPr>
          <p:cNvSpPr/>
          <p:nvPr/>
        </p:nvSpPr>
        <p:spPr>
          <a:xfrm rot="5400000">
            <a:off x="6794807" y="3502681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9DD21587-AB27-2D47-84E7-724BAC94EBB6}"/>
              </a:ext>
            </a:extLst>
          </p:cNvPr>
          <p:cNvSpPr/>
          <p:nvPr/>
        </p:nvSpPr>
        <p:spPr>
          <a:xfrm rot="5400000">
            <a:off x="6650466" y="3502521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7CBFED5B-AA4E-6E44-BED7-8254EEA048F9}"/>
              </a:ext>
            </a:extLst>
          </p:cNvPr>
          <p:cNvSpPr/>
          <p:nvPr/>
        </p:nvSpPr>
        <p:spPr>
          <a:xfrm rot="5400000">
            <a:off x="6489689" y="3502521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Oval 315">
            <a:extLst>
              <a:ext uri="{FF2B5EF4-FFF2-40B4-BE49-F238E27FC236}">
                <a16:creationId xmlns:a16="http://schemas.microsoft.com/office/drawing/2014/main" id="{5B984A61-E66E-CA40-AC14-4AE4525FCA8C}"/>
              </a:ext>
            </a:extLst>
          </p:cNvPr>
          <p:cNvSpPr/>
          <p:nvPr/>
        </p:nvSpPr>
        <p:spPr>
          <a:xfrm rot="5400000">
            <a:off x="6338761" y="3502521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Oval 316">
            <a:extLst>
              <a:ext uri="{FF2B5EF4-FFF2-40B4-BE49-F238E27FC236}">
                <a16:creationId xmlns:a16="http://schemas.microsoft.com/office/drawing/2014/main" id="{B225AE56-F2D8-684E-B3B9-D8BDA18CA0F2}"/>
              </a:ext>
            </a:extLst>
          </p:cNvPr>
          <p:cNvSpPr/>
          <p:nvPr/>
        </p:nvSpPr>
        <p:spPr>
          <a:xfrm rot="5400000">
            <a:off x="6217523" y="3502521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550FA681-BBA6-A747-AD56-2FB6A3A9ACB2}"/>
              </a:ext>
            </a:extLst>
          </p:cNvPr>
          <p:cNvSpPr/>
          <p:nvPr/>
        </p:nvSpPr>
        <p:spPr>
          <a:xfrm rot="5400000">
            <a:off x="6073341" y="3499556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Oval 318">
            <a:extLst>
              <a:ext uri="{FF2B5EF4-FFF2-40B4-BE49-F238E27FC236}">
                <a16:creationId xmlns:a16="http://schemas.microsoft.com/office/drawing/2014/main" id="{D2CD8EDB-CF33-3A47-BB05-E1FBF561AF92}"/>
              </a:ext>
            </a:extLst>
          </p:cNvPr>
          <p:cNvSpPr/>
          <p:nvPr/>
        </p:nvSpPr>
        <p:spPr>
          <a:xfrm rot="5400000">
            <a:off x="8055179" y="349808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>
            <a:extLst>
              <a:ext uri="{FF2B5EF4-FFF2-40B4-BE49-F238E27FC236}">
                <a16:creationId xmlns:a16="http://schemas.microsoft.com/office/drawing/2014/main" id="{0F24B503-4D34-7C47-A022-0F03D63A2F9D}"/>
              </a:ext>
            </a:extLst>
          </p:cNvPr>
          <p:cNvSpPr/>
          <p:nvPr/>
        </p:nvSpPr>
        <p:spPr>
          <a:xfrm rot="5400000">
            <a:off x="7894402" y="349808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Oval 320">
            <a:extLst>
              <a:ext uri="{FF2B5EF4-FFF2-40B4-BE49-F238E27FC236}">
                <a16:creationId xmlns:a16="http://schemas.microsoft.com/office/drawing/2014/main" id="{14A3129C-7657-C34A-B4F1-1BA762E68C90}"/>
              </a:ext>
            </a:extLst>
          </p:cNvPr>
          <p:cNvSpPr/>
          <p:nvPr/>
        </p:nvSpPr>
        <p:spPr>
          <a:xfrm rot="5400000">
            <a:off x="7743474" y="349808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Oval 321">
            <a:extLst>
              <a:ext uri="{FF2B5EF4-FFF2-40B4-BE49-F238E27FC236}">
                <a16:creationId xmlns:a16="http://schemas.microsoft.com/office/drawing/2014/main" id="{DFDDDF48-D4B6-A148-B9D8-B25197F58BD7}"/>
              </a:ext>
            </a:extLst>
          </p:cNvPr>
          <p:cNvSpPr/>
          <p:nvPr/>
        </p:nvSpPr>
        <p:spPr>
          <a:xfrm rot="5400000">
            <a:off x="7622236" y="3498082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Oval 322">
            <a:extLst>
              <a:ext uri="{FF2B5EF4-FFF2-40B4-BE49-F238E27FC236}">
                <a16:creationId xmlns:a16="http://schemas.microsoft.com/office/drawing/2014/main" id="{E424046A-3820-9A40-AF00-24B906205848}"/>
              </a:ext>
            </a:extLst>
          </p:cNvPr>
          <p:cNvSpPr/>
          <p:nvPr/>
        </p:nvSpPr>
        <p:spPr>
          <a:xfrm rot="5400000">
            <a:off x="7478054" y="3495117"/>
            <a:ext cx="50304" cy="5089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120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B2E5BE-3A86-AE4B-8E90-CB470E42884F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DUNEXMainExp</a:t>
            </a:r>
            <a:r>
              <a:rPr lang="en-US" dirty="0"/>
              <a:t> Directory Structure</a:t>
            </a:r>
          </a:p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0D02582-C73B-0644-9DF5-53E73709A199}"/>
              </a:ext>
            </a:extLst>
          </p:cNvPr>
          <p:cNvSpPr/>
          <p:nvPr/>
        </p:nvSpPr>
        <p:spPr>
          <a:xfrm>
            <a:off x="4381499" y="646331"/>
            <a:ext cx="2819400" cy="5551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DUNEXMainExp</a:t>
            </a:r>
            <a:endParaRPr lang="en-US" sz="1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97D0163-20D3-A843-8877-8555C9162E2E}"/>
              </a:ext>
            </a:extLst>
          </p:cNvPr>
          <p:cNvSpPr/>
          <p:nvPr/>
        </p:nvSpPr>
        <p:spPr>
          <a:xfrm>
            <a:off x="118117" y="2344497"/>
            <a:ext cx="2011131" cy="5551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microSWIFT_data</a:t>
            </a:r>
            <a:endParaRPr lang="en-US" sz="1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039AF40-33F8-6F42-BE59-572E3DE3E657}"/>
              </a:ext>
            </a:extLst>
          </p:cNvPr>
          <p:cNvSpPr/>
          <p:nvPr/>
        </p:nvSpPr>
        <p:spPr>
          <a:xfrm>
            <a:off x="2373624" y="2344497"/>
            <a:ext cx="2125432" cy="5551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document_templates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A7F957C-6225-A64D-B41A-ED26D674581C}"/>
              </a:ext>
            </a:extLst>
          </p:cNvPr>
          <p:cNvSpPr/>
          <p:nvPr/>
        </p:nvSpPr>
        <p:spPr>
          <a:xfrm>
            <a:off x="5934883" y="2336998"/>
            <a:ext cx="1017277" cy="5551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tools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6D26B06-5746-DF45-A271-1A0A28DFFDB6}"/>
              </a:ext>
            </a:extLst>
          </p:cNvPr>
          <p:cNvSpPr/>
          <p:nvPr/>
        </p:nvSpPr>
        <p:spPr>
          <a:xfrm>
            <a:off x="7116540" y="2344497"/>
            <a:ext cx="1396090" cy="55517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README.md</a:t>
            </a:r>
            <a:endParaRPr lang="en-US" sz="14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3F74D1D-4633-7D4E-9E7D-DC0BEFD16B10}"/>
              </a:ext>
            </a:extLst>
          </p:cNvPr>
          <p:cNvSpPr/>
          <p:nvPr/>
        </p:nvSpPr>
        <p:spPr>
          <a:xfrm>
            <a:off x="8757556" y="2336998"/>
            <a:ext cx="1570271" cy="55517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DUNEXMainExp_Metadata.xlsx</a:t>
            </a:r>
            <a:endParaRPr lang="en-US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D46A5D7-14BA-3042-B791-50B81FF78D8C}"/>
              </a:ext>
            </a:extLst>
          </p:cNvPr>
          <p:cNvSpPr/>
          <p:nvPr/>
        </p:nvSpPr>
        <p:spPr>
          <a:xfrm>
            <a:off x="9473297" y="45580"/>
            <a:ext cx="650418" cy="23745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430439-BA78-A04E-AF9B-9EBCF2A95273}"/>
              </a:ext>
            </a:extLst>
          </p:cNvPr>
          <p:cNvSpPr txBox="1"/>
          <p:nvPr/>
        </p:nvSpPr>
        <p:spPr>
          <a:xfrm>
            <a:off x="10137866" y="-20361"/>
            <a:ext cx="5693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= File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857276-39FD-AB4F-8701-CE1F8C910312}"/>
              </a:ext>
            </a:extLst>
          </p:cNvPr>
          <p:cNvSpPr txBox="1"/>
          <p:nvPr/>
        </p:nvSpPr>
        <p:spPr>
          <a:xfrm>
            <a:off x="10154013" y="297360"/>
            <a:ext cx="776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= Folder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4B0F60-953F-A349-B6FD-F24040C53706}"/>
              </a:ext>
            </a:extLst>
          </p:cNvPr>
          <p:cNvSpPr/>
          <p:nvPr/>
        </p:nvSpPr>
        <p:spPr>
          <a:xfrm>
            <a:off x="9494524" y="374860"/>
            <a:ext cx="650418" cy="23745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28F79D2-3FD3-CE44-96D2-3C74F00406AE}"/>
              </a:ext>
            </a:extLst>
          </p:cNvPr>
          <p:cNvCxnSpPr>
            <a:stCxn id="5" idx="2"/>
          </p:cNvCxnSpPr>
          <p:nvPr/>
        </p:nvCxnSpPr>
        <p:spPr>
          <a:xfrm>
            <a:off x="5791199" y="1201502"/>
            <a:ext cx="0" cy="3878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B2DA7B7-A61F-6444-A70A-981597E6A587}"/>
              </a:ext>
            </a:extLst>
          </p:cNvPr>
          <p:cNvCxnSpPr>
            <a:cxnSpLocks/>
          </p:cNvCxnSpPr>
          <p:nvPr/>
        </p:nvCxnSpPr>
        <p:spPr>
          <a:xfrm flipV="1">
            <a:off x="1110074" y="1589315"/>
            <a:ext cx="10147935" cy="341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2DB0750-4617-8943-A503-5E7B7947013B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1110074" y="1593063"/>
            <a:ext cx="13609" cy="75143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DF3D497-4C74-2346-A770-D596D26035C4}"/>
              </a:ext>
            </a:extLst>
          </p:cNvPr>
          <p:cNvCxnSpPr>
            <a:cxnSpLocks/>
          </p:cNvCxnSpPr>
          <p:nvPr/>
        </p:nvCxnSpPr>
        <p:spPr>
          <a:xfrm>
            <a:off x="3371849" y="1578061"/>
            <a:ext cx="0" cy="75893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224D6FC-062F-B347-9636-6545D5D2BE4B}"/>
              </a:ext>
            </a:extLst>
          </p:cNvPr>
          <p:cNvCxnSpPr>
            <a:cxnSpLocks/>
          </p:cNvCxnSpPr>
          <p:nvPr/>
        </p:nvCxnSpPr>
        <p:spPr>
          <a:xfrm>
            <a:off x="6444342" y="1589314"/>
            <a:ext cx="0" cy="75893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6F59EE2-7168-AC4D-BEA6-65B1E1DE06BD}"/>
              </a:ext>
            </a:extLst>
          </p:cNvPr>
          <p:cNvCxnSpPr>
            <a:cxnSpLocks/>
          </p:cNvCxnSpPr>
          <p:nvPr/>
        </p:nvCxnSpPr>
        <p:spPr>
          <a:xfrm>
            <a:off x="7805057" y="1589314"/>
            <a:ext cx="0" cy="75893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A1F788F-CFFD-E741-A4A6-73E47DAAD803}"/>
              </a:ext>
            </a:extLst>
          </p:cNvPr>
          <p:cNvCxnSpPr>
            <a:cxnSpLocks/>
          </p:cNvCxnSpPr>
          <p:nvPr/>
        </p:nvCxnSpPr>
        <p:spPr>
          <a:xfrm>
            <a:off x="9494524" y="1589314"/>
            <a:ext cx="0" cy="75893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61985DA-32A0-974B-9B6A-016FCA4C8F0B}"/>
              </a:ext>
            </a:extLst>
          </p:cNvPr>
          <p:cNvCxnSpPr>
            <a:cxnSpLocks/>
          </p:cNvCxnSpPr>
          <p:nvPr/>
        </p:nvCxnSpPr>
        <p:spPr>
          <a:xfrm>
            <a:off x="8444598" y="3171789"/>
            <a:ext cx="0" cy="31289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DB08986-4968-8B4C-8526-6C1AE004067D}"/>
              </a:ext>
            </a:extLst>
          </p:cNvPr>
          <p:cNvCxnSpPr>
            <a:cxnSpLocks/>
          </p:cNvCxnSpPr>
          <p:nvPr/>
        </p:nvCxnSpPr>
        <p:spPr>
          <a:xfrm>
            <a:off x="6923312" y="3186128"/>
            <a:ext cx="0" cy="31289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0F4D85C-C7F3-F545-AF2C-9DC36EDF88AA}"/>
              </a:ext>
            </a:extLst>
          </p:cNvPr>
          <p:cNvCxnSpPr>
            <a:cxnSpLocks/>
          </p:cNvCxnSpPr>
          <p:nvPr/>
        </p:nvCxnSpPr>
        <p:spPr>
          <a:xfrm>
            <a:off x="6411684" y="3171789"/>
            <a:ext cx="499654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862C881-CDD0-644D-A5B3-A01960F1848C}"/>
              </a:ext>
            </a:extLst>
          </p:cNvPr>
          <p:cNvCxnSpPr>
            <a:cxnSpLocks/>
          </p:cNvCxnSpPr>
          <p:nvPr/>
        </p:nvCxnSpPr>
        <p:spPr>
          <a:xfrm>
            <a:off x="6411684" y="2899668"/>
            <a:ext cx="0" cy="28646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F65604F-362D-1141-8964-B71C0E1FEC8D}"/>
              </a:ext>
            </a:extLst>
          </p:cNvPr>
          <p:cNvCxnSpPr>
            <a:cxnSpLocks/>
          </p:cNvCxnSpPr>
          <p:nvPr/>
        </p:nvCxnSpPr>
        <p:spPr>
          <a:xfrm>
            <a:off x="11258009" y="1589314"/>
            <a:ext cx="0" cy="75893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4754C2B5-598D-2642-A266-4521684EB8C4}"/>
              </a:ext>
            </a:extLst>
          </p:cNvPr>
          <p:cNvSpPr/>
          <p:nvPr/>
        </p:nvSpPr>
        <p:spPr>
          <a:xfrm>
            <a:off x="10447022" y="2336998"/>
            <a:ext cx="1570271" cy="55517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dunex-venv-requirements.txt</a:t>
            </a:r>
            <a:endParaRPr lang="en-US" sz="1400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A0260BA-F973-9A4C-B04C-E6C6CC4BF95A}"/>
              </a:ext>
            </a:extLst>
          </p:cNvPr>
          <p:cNvSpPr/>
          <p:nvPr/>
        </p:nvSpPr>
        <p:spPr>
          <a:xfrm>
            <a:off x="4760317" y="2344497"/>
            <a:ext cx="1028697" cy="5551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analysis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501C0BB-9C4E-EB44-955F-2C8576C6EABC}"/>
              </a:ext>
            </a:extLst>
          </p:cNvPr>
          <p:cNvCxnSpPr>
            <a:cxnSpLocks/>
          </p:cNvCxnSpPr>
          <p:nvPr/>
        </p:nvCxnSpPr>
        <p:spPr>
          <a:xfrm>
            <a:off x="5268679" y="1589314"/>
            <a:ext cx="0" cy="75893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8BAE22D-C68B-A848-87F4-20A94CFC0FCC}"/>
              </a:ext>
            </a:extLst>
          </p:cNvPr>
          <p:cNvSpPr/>
          <p:nvPr/>
        </p:nvSpPr>
        <p:spPr>
          <a:xfrm>
            <a:off x="6256572" y="3499018"/>
            <a:ext cx="1396090" cy="55517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getmicroSWIFTData.py</a:t>
            </a:r>
            <a:endParaRPr lang="en-US" sz="1400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B7E41F78-328A-3E46-B685-A96D801684EC}"/>
              </a:ext>
            </a:extLst>
          </p:cNvPr>
          <p:cNvSpPr/>
          <p:nvPr/>
        </p:nvSpPr>
        <p:spPr>
          <a:xfrm>
            <a:off x="7792829" y="3499018"/>
            <a:ext cx="1396090" cy="55517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buildMissionNC.py</a:t>
            </a:r>
            <a:endParaRPr lang="en-US" sz="1400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53431F8C-DF99-7D49-8ECF-BBF41F0BD2C6}"/>
              </a:ext>
            </a:extLst>
          </p:cNvPr>
          <p:cNvSpPr/>
          <p:nvPr/>
        </p:nvSpPr>
        <p:spPr>
          <a:xfrm>
            <a:off x="9302671" y="3499741"/>
            <a:ext cx="1396090" cy="55517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missionReport.py</a:t>
            </a:r>
            <a:endParaRPr lang="en-US" sz="14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8CC4375-2CEB-6643-ACC9-8C54A86639A4}"/>
              </a:ext>
            </a:extLst>
          </p:cNvPr>
          <p:cNvCxnSpPr>
            <a:cxnSpLocks/>
          </p:cNvCxnSpPr>
          <p:nvPr/>
        </p:nvCxnSpPr>
        <p:spPr>
          <a:xfrm>
            <a:off x="9954449" y="3186128"/>
            <a:ext cx="0" cy="31289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038CD40B-2BFA-374A-8421-9065138FDBA4}"/>
              </a:ext>
            </a:extLst>
          </p:cNvPr>
          <p:cNvSpPr/>
          <p:nvPr/>
        </p:nvSpPr>
        <p:spPr>
          <a:xfrm>
            <a:off x="10795910" y="3505857"/>
            <a:ext cx="1396090" cy="55517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missionReport.py</a:t>
            </a:r>
            <a:endParaRPr lang="en-US" sz="1400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D9195E8-26B6-8C45-8E8F-C8AFB25C0B90}"/>
              </a:ext>
            </a:extLst>
          </p:cNvPr>
          <p:cNvCxnSpPr>
            <a:cxnSpLocks/>
          </p:cNvCxnSpPr>
          <p:nvPr/>
        </p:nvCxnSpPr>
        <p:spPr>
          <a:xfrm>
            <a:off x="11413135" y="3164356"/>
            <a:ext cx="0" cy="31289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459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C6922A36-4221-6E4B-AED6-ADA432712B4A}"/>
              </a:ext>
            </a:extLst>
          </p:cNvPr>
          <p:cNvCxnSpPr/>
          <p:nvPr/>
        </p:nvCxnSpPr>
        <p:spPr>
          <a:xfrm>
            <a:off x="43235" y="3619856"/>
            <a:ext cx="12185479" cy="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DC7A2F13-2E3A-FE40-84C9-2BF75C00181F}"/>
              </a:ext>
            </a:extLst>
          </p:cNvPr>
          <p:cNvCxnSpPr/>
          <p:nvPr/>
        </p:nvCxnSpPr>
        <p:spPr>
          <a:xfrm>
            <a:off x="6521" y="1386017"/>
            <a:ext cx="12185479" cy="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1B2E5BE-3A86-AE4B-8E90-CB470E42884F}"/>
              </a:ext>
            </a:extLst>
          </p:cNvPr>
          <p:cNvSpPr txBox="1"/>
          <p:nvPr/>
        </p:nvSpPr>
        <p:spPr>
          <a:xfrm>
            <a:off x="0" y="-2387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 Mission </a:t>
            </a:r>
            <a:r>
              <a:rPr lang="en-US" dirty="0" err="1"/>
              <a:t>netCDF</a:t>
            </a:r>
            <a:r>
              <a:rPr lang="en-US" dirty="0"/>
              <a:t> Structure</a:t>
            </a:r>
          </a:p>
          <a:p>
            <a:pPr algn="ctr"/>
            <a:endParaRPr lang="en-US" dirty="0"/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19BA7375-2828-5246-98C4-76A721E523D3}"/>
              </a:ext>
            </a:extLst>
          </p:cNvPr>
          <p:cNvGrpSpPr/>
          <p:nvPr/>
        </p:nvGrpSpPr>
        <p:grpSpPr>
          <a:xfrm>
            <a:off x="1349829" y="646331"/>
            <a:ext cx="10561359" cy="3884291"/>
            <a:chOff x="44082" y="821627"/>
            <a:chExt cx="11802150" cy="3969869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70D02582-C73B-0644-9DF5-53E73709A199}"/>
                </a:ext>
              </a:extLst>
            </p:cNvPr>
            <p:cNvSpPr/>
            <p:nvPr/>
          </p:nvSpPr>
          <p:spPr>
            <a:xfrm>
              <a:off x="5033284" y="821627"/>
              <a:ext cx="2125432" cy="55517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mission_0.nc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039AF40-33F8-6F42-BE59-572E3DE3E657}"/>
                </a:ext>
              </a:extLst>
            </p:cNvPr>
            <p:cNvSpPr/>
            <p:nvPr/>
          </p:nvSpPr>
          <p:spPr>
            <a:xfrm>
              <a:off x="5033284" y="1799389"/>
              <a:ext cx="2125432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microSWIFT_25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DF3D497-4C74-2346-A770-D596D26035C4}"/>
                </a:ext>
              </a:extLst>
            </p:cNvPr>
            <p:cNvCxnSpPr>
              <a:cxnSpLocks/>
            </p:cNvCxnSpPr>
            <p:nvPr/>
          </p:nvCxnSpPr>
          <p:spPr>
            <a:xfrm>
              <a:off x="6146883" y="1376796"/>
              <a:ext cx="0" cy="40162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F0936AAF-AA5A-B045-9A90-F6A019ADBB80}"/>
                </a:ext>
              </a:extLst>
            </p:cNvPr>
            <p:cNvSpPr/>
            <p:nvPr/>
          </p:nvSpPr>
          <p:spPr>
            <a:xfrm>
              <a:off x="3697224" y="3177015"/>
              <a:ext cx="1313079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IMU</a:t>
              </a:r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C0FBBCC-8108-844A-8048-37373A32D03B}"/>
                </a:ext>
              </a:extLst>
            </p:cNvPr>
            <p:cNvCxnSpPr>
              <a:cxnSpLocks/>
            </p:cNvCxnSpPr>
            <p:nvPr/>
          </p:nvCxnSpPr>
          <p:spPr>
            <a:xfrm>
              <a:off x="6146883" y="2364032"/>
              <a:ext cx="0" cy="3878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64F49E-22CE-A347-9D67-8396856BFA00}"/>
                </a:ext>
              </a:extLst>
            </p:cNvPr>
            <p:cNvCxnSpPr>
              <a:cxnSpLocks/>
            </p:cNvCxnSpPr>
            <p:nvPr/>
          </p:nvCxnSpPr>
          <p:spPr>
            <a:xfrm>
              <a:off x="4353764" y="2726220"/>
              <a:ext cx="6839171" cy="2562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30FE0438-8261-6D4E-A4EE-0000C6D048DB}"/>
                </a:ext>
              </a:extLst>
            </p:cNvPr>
            <p:cNvCxnSpPr>
              <a:cxnSpLocks/>
            </p:cNvCxnSpPr>
            <p:nvPr/>
          </p:nvCxnSpPr>
          <p:spPr>
            <a:xfrm>
              <a:off x="4353764" y="2739032"/>
              <a:ext cx="0" cy="39227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3BC2FA65-6A78-BC4C-821F-94D3818EECD5}"/>
                </a:ext>
              </a:extLst>
            </p:cNvPr>
            <p:cNvSpPr/>
            <p:nvPr/>
          </p:nvSpPr>
          <p:spPr>
            <a:xfrm>
              <a:off x="10533151" y="3131312"/>
              <a:ext cx="1313081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GPS</a:t>
              </a:r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31021424-F207-A24F-95A8-A10F60A922F8}"/>
                </a:ext>
              </a:extLst>
            </p:cNvPr>
            <p:cNvSpPr/>
            <p:nvPr/>
          </p:nvSpPr>
          <p:spPr>
            <a:xfrm>
              <a:off x="44082" y="4236325"/>
              <a:ext cx="1011834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imu_time</a:t>
              </a:r>
              <a:endParaRPr lang="en-US" sz="1200" dirty="0"/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EF988F4B-F859-CD42-BA3A-2FDFC24E4DB7}"/>
                </a:ext>
              </a:extLst>
            </p:cNvPr>
            <p:cNvSpPr/>
            <p:nvPr/>
          </p:nvSpPr>
          <p:spPr>
            <a:xfrm>
              <a:off x="1188530" y="4236324"/>
              <a:ext cx="778306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accel_x</a:t>
              </a:r>
              <a:endParaRPr lang="en-US" sz="1200" dirty="0"/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8C70FDFB-C24D-B14D-A022-247239AA233A}"/>
                </a:ext>
              </a:extLst>
            </p:cNvPr>
            <p:cNvSpPr/>
            <p:nvPr/>
          </p:nvSpPr>
          <p:spPr>
            <a:xfrm>
              <a:off x="2113892" y="4236325"/>
              <a:ext cx="778306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accel_y</a:t>
              </a:r>
              <a:endParaRPr lang="en-US" sz="1200" dirty="0"/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88C76B0C-7865-9A48-8D42-5C3BF50AA3B8}"/>
                </a:ext>
              </a:extLst>
            </p:cNvPr>
            <p:cNvSpPr/>
            <p:nvPr/>
          </p:nvSpPr>
          <p:spPr>
            <a:xfrm>
              <a:off x="3039251" y="4236324"/>
              <a:ext cx="778306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accel_z</a:t>
              </a:r>
              <a:endParaRPr lang="en-US" sz="1200" dirty="0"/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0536723A-0CBD-3E46-ACD9-CB238AE18DDB}"/>
                </a:ext>
              </a:extLst>
            </p:cNvPr>
            <p:cNvSpPr/>
            <p:nvPr/>
          </p:nvSpPr>
          <p:spPr>
            <a:xfrm>
              <a:off x="3964610" y="4220378"/>
              <a:ext cx="778306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mag_x</a:t>
              </a:r>
              <a:endParaRPr lang="en-US" sz="1200" dirty="0"/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C8D23C9D-2669-644B-A72E-4B740118DBB2}"/>
                </a:ext>
              </a:extLst>
            </p:cNvPr>
            <p:cNvSpPr/>
            <p:nvPr/>
          </p:nvSpPr>
          <p:spPr>
            <a:xfrm>
              <a:off x="4889971" y="4213414"/>
              <a:ext cx="778306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mag_y</a:t>
              </a:r>
              <a:endParaRPr lang="en-US" sz="1200" dirty="0"/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7EFBD6BC-C2E1-B345-9A6E-957F26BA2C65}"/>
                </a:ext>
              </a:extLst>
            </p:cNvPr>
            <p:cNvSpPr/>
            <p:nvPr/>
          </p:nvSpPr>
          <p:spPr>
            <a:xfrm>
              <a:off x="5815330" y="4211500"/>
              <a:ext cx="778306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mag_z</a:t>
              </a:r>
              <a:endParaRPr lang="en-US" sz="1200" dirty="0"/>
            </a:p>
          </p:txBody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A6D7C796-D686-1145-AE0D-886C54AEC327}"/>
                </a:ext>
              </a:extLst>
            </p:cNvPr>
            <p:cNvSpPr/>
            <p:nvPr/>
          </p:nvSpPr>
          <p:spPr>
            <a:xfrm>
              <a:off x="6726252" y="4220378"/>
              <a:ext cx="778306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gyro_x</a:t>
              </a:r>
              <a:endParaRPr lang="en-US" sz="1200" dirty="0"/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BBADDFC2-90F5-7949-97CE-E03F13DF1C5B}"/>
                </a:ext>
              </a:extLst>
            </p:cNvPr>
            <p:cNvSpPr/>
            <p:nvPr/>
          </p:nvSpPr>
          <p:spPr>
            <a:xfrm>
              <a:off x="7651612" y="4236323"/>
              <a:ext cx="778306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gyro_y</a:t>
              </a:r>
              <a:endParaRPr lang="en-US" sz="1200" dirty="0"/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9C20979D-9C4F-AE47-8D88-BC32388283FA}"/>
                </a:ext>
              </a:extLst>
            </p:cNvPr>
            <p:cNvSpPr/>
            <p:nvPr/>
          </p:nvSpPr>
          <p:spPr>
            <a:xfrm>
              <a:off x="8576972" y="4236323"/>
              <a:ext cx="778306" cy="55517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/>
                <a:t>gyro_z</a:t>
              </a:r>
              <a:endParaRPr lang="en-US" sz="1200" dirty="0"/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44D7440E-A50A-3C4F-BE46-78462597E0F4}"/>
                </a:ext>
              </a:extLst>
            </p:cNvPr>
            <p:cNvCxnSpPr>
              <a:cxnSpLocks/>
            </p:cNvCxnSpPr>
            <p:nvPr/>
          </p:nvCxnSpPr>
          <p:spPr>
            <a:xfrm>
              <a:off x="532878" y="3976972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47451584-3982-F446-A53F-19CFCE9B6ACE}"/>
                </a:ext>
              </a:extLst>
            </p:cNvPr>
            <p:cNvCxnSpPr>
              <a:cxnSpLocks/>
            </p:cNvCxnSpPr>
            <p:nvPr/>
          </p:nvCxnSpPr>
          <p:spPr>
            <a:xfrm>
              <a:off x="1577908" y="3976975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9DC59A7D-1A45-3046-8E94-FB86514BF949}"/>
                </a:ext>
              </a:extLst>
            </p:cNvPr>
            <p:cNvCxnSpPr>
              <a:cxnSpLocks/>
            </p:cNvCxnSpPr>
            <p:nvPr/>
          </p:nvCxnSpPr>
          <p:spPr>
            <a:xfrm>
              <a:off x="2503193" y="3960773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16BF459-A161-E043-9EE7-613CFC7C09DC}"/>
                </a:ext>
              </a:extLst>
            </p:cNvPr>
            <p:cNvCxnSpPr>
              <a:cxnSpLocks/>
            </p:cNvCxnSpPr>
            <p:nvPr/>
          </p:nvCxnSpPr>
          <p:spPr>
            <a:xfrm>
              <a:off x="3417594" y="3976975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2EB0D4BF-3A6E-E049-A255-29B9CD8C85C9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87" y="3976975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FDF60E8E-2878-C346-B5FC-AC620C5E1824}"/>
                </a:ext>
              </a:extLst>
            </p:cNvPr>
            <p:cNvCxnSpPr>
              <a:cxnSpLocks/>
            </p:cNvCxnSpPr>
            <p:nvPr/>
          </p:nvCxnSpPr>
          <p:spPr>
            <a:xfrm>
              <a:off x="5278530" y="3951886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BAE39DA2-647A-BC41-A78E-176CD7BB017A}"/>
                </a:ext>
              </a:extLst>
            </p:cNvPr>
            <p:cNvCxnSpPr>
              <a:cxnSpLocks/>
            </p:cNvCxnSpPr>
            <p:nvPr/>
          </p:nvCxnSpPr>
          <p:spPr>
            <a:xfrm>
              <a:off x="6190427" y="3960774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5A0EC190-B22F-F14B-A468-B4E6AA4994AC}"/>
                </a:ext>
              </a:extLst>
            </p:cNvPr>
            <p:cNvCxnSpPr>
              <a:cxnSpLocks/>
            </p:cNvCxnSpPr>
            <p:nvPr/>
          </p:nvCxnSpPr>
          <p:spPr>
            <a:xfrm>
              <a:off x="7115172" y="3976976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B4D0C684-4608-5B45-A4F1-90494FFF14B8}"/>
                </a:ext>
              </a:extLst>
            </p:cNvPr>
            <p:cNvCxnSpPr>
              <a:cxnSpLocks/>
            </p:cNvCxnSpPr>
            <p:nvPr/>
          </p:nvCxnSpPr>
          <p:spPr>
            <a:xfrm>
              <a:off x="8018687" y="3976976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F5C7E749-3089-554F-B656-B76B5C3D9D7D}"/>
                </a:ext>
              </a:extLst>
            </p:cNvPr>
            <p:cNvCxnSpPr>
              <a:cxnSpLocks/>
            </p:cNvCxnSpPr>
            <p:nvPr/>
          </p:nvCxnSpPr>
          <p:spPr>
            <a:xfrm>
              <a:off x="8954859" y="3971656"/>
              <a:ext cx="0" cy="25960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AFF2A6F-6D71-974B-82B1-931B1C7D74DB}"/>
                </a:ext>
              </a:extLst>
            </p:cNvPr>
            <p:cNvCxnSpPr>
              <a:cxnSpLocks/>
            </p:cNvCxnSpPr>
            <p:nvPr/>
          </p:nvCxnSpPr>
          <p:spPr>
            <a:xfrm>
              <a:off x="521993" y="3971443"/>
              <a:ext cx="844413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CB375EB-A7DF-044F-B8BF-D28E3241B0A7}"/>
                </a:ext>
              </a:extLst>
            </p:cNvPr>
            <p:cNvCxnSpPr>
              <a:cxnSpLocks/>
            </p:cNvCxnSpPr>
            <p:nvPr/>
          </p:nvCxnSpPr>
          <p:spPr>
            <a:xfrm>
              <a:off x="4321106" y="3715654"/>
              <a:ext cx="0" cy="25800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" name="TextBox 103">
            <a:extLst>
              <a:ext uri="{FF2B5EF4-FFF2-40B4-BE49-F238E27FC236}">
                <a16:creationId xmlns:a16="http://schemas.microsoft.com/office/drawing/2014/main" id="{F21A9A28-D77B-0440-8E94-B56E44E8AB47}"/>
              </a:ext>
            </a:extLst>
          </p:cNvPr>
          <p:cNvSpPr txBox="1"/>
          <p:nvPr/>
        </p:nvSpPr>
        <p:spPr>
          <a:xfrm>
            <a:off x="-3184" y="733267"/>
            <a:ext cx="1464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Mission Layer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7415344-CF29-4540-9A07-84633F63714E}"/>
              </a:ext>
            </a:extLst>
          </p:cNvPr>
          <p:cNvSpPr txBox="1"/>
          <p:nvPr/>
        </p:nvSpPr>
        <p:spPr>
          <a:xfrm>
            <a:off x="6521" y="1689950"/>
            <a:ext cx="1856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microSWIFT Layer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5465516-833F-7D45-A861-F458FD8E09AB}"/>
              </a:ext>
            </a:extLst>
          </p:cNvPr>
          <p:cNvSpPr txBox="1"/>
          <p:nvPr/>
        </p:nvSpPr>
        <p:spPr>
          <a:xfrm>
            <a:off x="-3184" y="2775103"/>
            <a:ext cx="178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Instrument Layer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3FE9D6FE-C2B1-E146-BA51-790DA84A1597}"/>
              </a:ext>
            </a:extLst>
          </p:cNvPr>
          <p:cNvSpPr txBox="1"/>
          <p:nvPr/>
        </p:nvSpPr>
        <p:spPr>
          <a:xfrm>
            <a:off x="-11649" y="4058143"/>
            <a:ext cx="117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Layer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E84C827-4B4E-5D46-97C8-05FEA292995E}"/>
              </a:ext>
            </a:extLst>
          </p:cNvPr>
          <p:cNvCxnSpPr/>
          <p:nvPr/>
        </p:nvCxnSpPr>
        <p:spPr>
          <a:xfrm>
            <a:off x="17406" y="2345213"/>
            <a:ext cx="12185479" cy="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E25FCBE-10E2-1941-9C1A-AA7DD7F13808}"/>
              </a:ext>
            </a:extLst>
          </p:cNvPr>
          <p:cNvCxnSpPr>
            <a:cxnSpLocks/>
          </p:cNvCxnSpPr>
          <p:nvPr/>
        </p:nvCxnSpPr>
        <p:spPr>
          <a:xfrm>
            <a:off x="11323672" y="2537060"/>
            <a:ext cx="0" cy="3838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6186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D2965F-F33A-0942-91BE-32A64C3BB1B7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to setup </a:t>
            </a:r>
            <a:r>
              <a:rPr lang="en-US" dirty="0" err="1"/>
              <a:t>DUNEXMainExp</a:t>
            </a:r>
            <a:r>
              <a:rPr lang="en-US" dirty="0"/>
              <a:t> environment on local machine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03A093-ED53-8D43-8DF7-3B9502EA5D6B}"/>
              </a:ext>
            </a:extLst>
          </p:cNvPr>
          <p:cNvSpPr txBox="1"/>
          <p:nvPr/>
        </p:nvSpPr>
        <p:spPr>
          <a:xfrm>
            <a:off x="1404258" y="762000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MacOS/ LINUX: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E9F16D-1C3C-9F48-BC01-F2C3687A7A5C}"/>
              </a:ext>
            </a:extLst>
          </p:cNvPr>
          <p:cNvSpPr txBox="1"/>
          <p:nvPr/>
        </p:nvSpPr>
        <p:spPr>
          <a:xfrm>
            <a:off x="7097487" y="762000"/>
            <a:ext cx="1122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Windows:</a:t>
            </a:r>
          </a:p>
        </p:txBody>
      </p:sp>
    </p:spTree>
    <p:extLst>
      <p:ext uri="{BB962C8B-B14F-4D97-AF65-F5344CB8AC3E}">
        <p14:creationId xmlns:p14="http://schemas.microsoft.com/office/powerpoint/2010/main" val="306255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2BDA6E-8CCC-C74A-994A-69D668B7AA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46" t="9374" r="30357" b="14732"/>
          <a:stretch/>
        </p:blipFill>
        <p:spPr>
          <a:xfrm rot="16200000">
            <a:off x="4757058" y="530138"/>
            <a:ext cx="2002969" cy="53622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989B86-DA1A-5942-8DE4-8A933D95AA36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microSWIFT Reference Frame for IMU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41DA41B-8478-224B-BDA1-B50A388FED1F}"/>
              </a:ext>
            </a:extLst>
          </p:cNvPr>
          <p:cNvCxnSpPr>
            <a:cxnSpLocks/>
          </p:cNvCxnSpPr>
          <p:nvPr/>
        </p:nvCxnSpPr>
        <p:spPr>
          <a:xfrm flipH="1">
            <a:off x="1926771" y="3178628"/>
            <a:ext cx="1150626" cy="0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E51F2BD-3CB7-C34F-90FA-AA0928A2E031}"/>
              </a:ext>
            </a:extLst>
          </p:cNvPr>
          <p:cNvCxnSpPr>
            <a:cxnSpLocks/>
          </p:cNvCxnSpPr>
          <p:nvPr/>
        </p:nvCxnSpPr>
        <p:spPr>
          <a:xfrm>
            <a:off x="5921828" y="4212768"/>
            <a:ext cx="0" cy="1344384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E26C2D3-5308-E645-941C-478366E7E134}"/>
              </a:ext>
            </a:extLst>
          </p:cNvPr>
          <p:cNvCxnSpPr>
            <a:cxnSpLocks/>
          </p:cNvCxnSpPr>
          <p:nvPr/>
        </p:nvCxnSpPr>
        <p:spPr>
          <a:xfrm flipH="1">
            <a:off x="2572842" y="4212768"/>
            <a:ext cx="1926770" cy="1344384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ircular Arrow 29">
            <a:extLst>
              <a:ext uri="{FF2B5EF4-FFF2-40B4-BE49-F238E27FC236}">
                <a16:creationId xmlns:a16="http://schemas.microsoft.com/office/drawing/2014/main" id="{D011BC66-E678-6345-A762-E1326BF119A7}"/>
              </a:ext>
            </a:extLst>
          </p:cNvPr>
          <p:cNvSpPr/>
          <p:nvPr/>
        </p:nvSpPr>
        <p:spPr>
          <a:xfrm rot="16002397" flipV="1">
            <a:off x="5491161" y="4777886"/>
            <a:ext cx="534761" cy="693595"/>
          </a:xfrm>
          <a:prstGeom prst="circular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Circular Arrow 27">
            <a:extLst>
              <a:ext uri="{FF2B5EF4-FFF2-40B4-BE49-F238E27FC236}">
                <a16:creationId xmlns:a16="http://schemas.microsoft.com/office/drawing/2014/main" id="{DE26D0D6-5C29-EE4B-820E-78F3D1C537BE}"/>
              </a:ext>
            </a:extLst>
          </p:cNvPr>
          <p:cNvSpPr/>
          <p:nvPr/>
        </p:nvSpPr>
        <p:spPr>
          <a:xfrm rot="16002397" flipV="1">
            <a:off x="2032047" y="2853397"/>
            <a:ext cx="534761" cy="715773"/>
          </a:xfrm>
          <a:prstGeom prst="circular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Circular Arrow 30">
            <a:extLst>
              <a:ext uri="{FF2B5EF4-FFF2-40B4-BE49-F238E27FC236}">
                <a16:creationId xmlns:a16="http://schemas.microsoft.com/office/drawing/2014/main" id="{6B5C9CDC-24F6-1847-A993-3C5F81A84DAD}"/>
              </a:ext>
            </a:extLst>
          </p:cNvPr>
          <p:cNvSpPr/>
          <p:nvPr/>
        </p:nvSpPr>
        <p:spPr>
          <a:xfrm rot="16002397" flipV="1">
            <a:off x="2810015" y="4834800"/>
            <a:ext cx="534761" cy="693595"/>
          </a:xfrm>
          <a:prstGeom prst="circular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6FE7461-52A7-B24D-B826-602680974F3A}"/>
              </a:ext>
            </a:extLst>
          </p:cNvPr>
          <p:cNvSpPr txBox="1"/>
          <p:nvPr/>
        </p:nvSpPr>
        <p:spPr>
          <a:xfrm>
            <a:off x="1301838" y="2947795"/>
            <a:ext cx="74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+X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084C108-C03A-2147-89FB-5E7D537C3C86}"/>
              </a:ext>
            </a:extLst>
          </p:cNvPr>
          <p:cNvSpPr txBox="1"/>
          <p:nvPr/>
        </p:nvSpPr>
        <p:spPr>
          <a:xfrm>
            <a:off x="5549172" y="5538782"/>
            <a:ext cx="74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+Y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EEC768D-C1EB-E84C-844C-3599D4A63B2F}"/>
              </a:ext>
            </a:extLst>
          </p:cNvPr>
          <p:cNvSpPr txBox="1"/>
          <p:nvPr/>
        </p:nvSpPr>
        <p:spPr>
          <a:xfrm>
            <a:off x="1926771" y="5433666"/>
            <a:ext cx="74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+Z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989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A894BD-6D89-794A-AA3D-AAD968F19B8D}"/>
              </a:ext>
            </a:extLst>
          </p:cNvPr>
          <p:cNvSpPr txBox="1"/>
          <p:nvPr/>
        </p:nvSpPr>
        <p:spPr>
          <a:xfrm>
            <a:off x="1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General Deployment Workflow 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817F147-1BDF-3C4A-A5DF-7304499E8F98}"/>
              </a:ext>
            </a:extLst>
          </p:cNvPr>
          <p:cNvSpPr/>
          <p:nvPr/>
        </p:nvSpPr>
        <p:spPr>
          <a:xfrm>
            <a:off x="4463143" y="732479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Look at forecast for wave conditions to determine deployment method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9DE817E-2F8D-7F4F-A515-5B851A6DAC78}"/>
              </a:ext>
            </a:extLst>
          </p:cNvPr>
          <p:cNvCxnSpPr>
            <a:cxnSpLocks/>
          </p:cNvCxnSpPr>
          <p:nvPr/>
        </p:nvCxnSpPr>
        <p:spPr>
          <a:xfrm>
            <a:off x="3892456" y="1036742"/>
            <a:ext cx="5706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382B7AB-F288-414F-9538-1C1ADA60EF5B}"/>
              </a:ext>
            </a:extLst>
          </p:cNvPr>
          <p:cNvSpPr/>
          <p:nvPr/>
        </p:nvSpPr>
        <p:spPr>
          <a:xfrm>
            <a:off x="1073056" y="726499"/>
            <a:ext cx="2819400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Write down mission number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B3726E2-3045-874E-BB8B-267AD1175DB1}"/>
              </a:ext>
            </a:extLst>
          </p:cNvPr>
          <p:cNvCxnSpPr>
            <a:cxnSpLocks/>
          </p:cNvCxnSpPr>
          <p:nvPr/>
        </p:nvCxnSpPr>
        <p:spPr>
          <a:xfrm>
            <a:off x="7380515" y="1017570"/>
            <a:ext cx="5706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2EF1B16-1BDA-F645-BA33-F64A70D64032}"/>
              </a:ext>
            </a:extLst>
          </p:cNvPr>
          <p:cNvSpPr/>
          <p:nvPr/>
        </p:nvSpPr>
        <p:spPr>
          <a:xfrm>
            <a:off x="7951202" y="715614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Look at deployment list and gather necessary equipment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C05892C-A447-4345-91BD-E1384F66ABEF}"/>
              </a:ext>
            </a:extLst>
          </p:cNvPr>
          <p:cNvSpPr/>
          <p:nvPr/>
        </p:nvSpPr>
        <p:spPr>
          <a:xfrm>
            <a:off x="1024070" y="1749757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Write down list of microSWIFTs to be deployed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86C88D2-6397-5247-9591-8DDE77456DB5}"/>
              </a:ext>
            </a:extLst>
          </p:cNvPr>
          <p:cNvSpPr/>
          <p:nvPr/>
        </p:nvSpPr>
        <p:spPr>
          <a:xfrm>
            <a:off x="4463143" y="1752897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Turn on and check all microSWIFTs to make sure they are working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4382F41-FFAE-E04B-818F-A39EBA16AFC0}"/>
              </a:ext>
            </a:extLst>
          </p:cNvPr>
          <p:cNvSpPr/>
          <p:nvPr/>
        </p:nvSpPr>
        <p:spPr>
          <a:xfrm>
            <a:off x="7951202" y="1744560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Assign positions to each team member 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296FBEB-E93E-4E4C-8BB2-02097D5DF43C}"/>
              </a:ext>
            </a:extLst>
          </p:cNvPr>
          <p:cNvSpPr/>
          <p:nvPr/>
        </p:nvSpPr>
        <p:spPr>
          <a:xfrm>
            <a:off x="1024070" y="2789588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Head to surf-zone to deploy microSWIFTs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766A83B-946E-1747-83BE-7118ADABBD7F}"/>
              </a:ext>
            </a:extLst>
          </p:cNvPr>
          <p:cNvSpPr/>
          <p:nvPr/>
        </p:nvSpPr>
        <p:spPr>
          <a:xfrm>
            <a:off x="4463143" y="2792728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Get microSWIFTs into surf-zone – write down time that last buoy entered the water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2EA97FA-445C-D24E-A35A-909C9896CEEF}"/>
              </a:ext>
            </a:extLst>
          </p:cNvPr>
          <p:cNvSpPr/>
          <p:nvPr/>
        </p:nvSpPr>
        <p:spPr>
          <a:xfrm>
            <a:off x="7951202" y="2784391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Retrieve microSWIFTs from surf-zone with help of </a:t>
            </a:r>
            <a:r>
              <a:rPr lang="en-US" sz="1400" dirty="0" err="1"/>
              <a:t>shepard</a:t>
            </a:r>
            <a:r>
              <a:rPr lang="en-US" sz="1400" dirty="0"/>
              <a:t> buoys  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96AD631-F5E0-1941-9BAB-B70926D11E71}"/>
              </a:ext>
            </a:extLst>
          </p:cNvPr>
          <p:cNvSpPr/>
          <p:nvPr/>
        </p:nvSpPr>
        <p:spPr>
          <a:xfrm>
            <a:off x="1024070" y="3829418"/>
            <a:ext cx="2917372" cy="8187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Check to make sure all microSWIFTs have been recovered with checklist – write down time last buoy recovered 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4EC1915-5B32-9141-90F2-8C8A17A4C036}"/>
              </a:ext>
            </a:extLst>
          </p:cNvPr>
          <p:cNvSpPr/>
          <p:nvPr/>
        </p:nvSpPr>
        <p:spPr>
          <a:xfrm>
            <a:off x="4463143" y="3832558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Leave all microSWIFTs on and either redeploy for another mission or go back to trailer to offload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71E346D-1D31-074E-9099-669527616C3A}"/>
              </a:ext>
            </a:extLst>
          </p:cNvPr>
          <p:cNvSpPr/>
          <p:nvPr/>
        </p:nvSpPr>
        <p:spPr>
          <a:xfrm>
            <a:off x="7967532" y="3824221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Transcribe all data from </a:t>
            </a:r>
            <a:r>
              <a:rPr lang="en-US" sz="1400" dirty="0" err="1"/>
              <a:t>notesheet</a:t>
            </a:r>
            <a:r>
              <a:rPr lang="en-US" sz="1400" dirty="0"/>
              <a:t> to </a:t>
            </a:r>
            <a:r>
              <a:rPr lang="en-US" sz="1400" dirty="0" err="1"/>
              <a:t>DUNEXMainExp_notes.xlsx</a:t>
            </a:r>
            <a:endParaRPr lang="en-US" sz="1400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D782A39-5874-B74D-B19E-DC08E25134F3}"/>
              </a:ext>
            </a:extLst>
          </p:cNvPr>
          <p:cNvSpPr/>
          <p:nvPr/>
        </p:nvSpPr>
        <p:spPr>
          <a:xfrm>
            <a:off x="1024070" y="4907104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Offload data by running </a:t>
            </a:r>
            <a:r>
              <a:rPr lang="en-US" sz="1400" dirty="0" err="1"/>
              <a:t>getmicroSWIFTData.py</a:t>
            </a:r>
            <a:endParaRPr lang="en-US" sz="1400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F7CEC14-2989-E449-95C6-BD0588168199}"/>
              </a:ext>
            </a:extLst>
          </p:cNvPr>
          <p:cNvSpPr/>
          <p:nvPr/>
        </p:nvSpPr>
        <p:spPr>
          <a:xfrm>
            <a:off x="4463143" y="4943728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Build mission </a:t>
            </a:r>
            <a:r>
              <a:rPr lang="en-US" sz="1400" dirty="0" err="1"/>
              <a:t>netCDF</a:t>
            </a:r>
            <a:r>
              <a:rPr lang="en-US" sz="1400" dirty="0"/>
              <a:t> with </a:t>
            </a:r>
            <a:r>
              <a:rPr lang="en-US" sz="1400" dirty="0" err="1"/>
              <a:t>buildMissionNC.py</a:t>
            </a:r>
            <a:endParaRPr lang="en-US" sz="1400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AA5F85A-4E59-A545-80C8-4F92DD3A73DD}"/>
              </a:ext>
            </a:extLst>
          </p:cNvPr>
          <p:cNvSpPr/>
          <p:nvPr/>
        </p:nvSpPr>
        <p:spPr>
          <a:xfrm>
            <a:off x="8000189" y="4901907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Write mission report with </a:t>
            </a:r>
            <a:r>
              <a:rPr lang="en-US" sz="1400" dirty="0" err="1"/>
              <a:t>missionReport.py</a:t>
            </a:r>
            <a:r>
              <a:rPr lang="en-US" sz="1400" dirty="0"/>
              <a:t> 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E2D8BBD-5259-4D47-BB80-F522376FF89B}"/>
              </a:ext>
            </a:extLst>
          </p:cNvPr>
          <p:cNvSpPr/>
          <p:nvPr/>
        </p:nvSpPr>
        <p:spPr>
          <a:xfrm>
            <a:off x="1024070" y="5969111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Backup data using </a:t>
            </a:r>
            <a:r>
              <a:rPr lang="en-US" sz="1400" dirty="0" err="1"/>
              <a:t>backupmicroSWIFTData.py</a:t>
            </a:r>
            <a:endParaRPr lang="en-US" sz="1400" dirty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D6853A2-869E-0F4D-B265-D77561828884}"/>
              </a:ext>
            </a:extLst>
          </p:cNvPr>
          <p:cNvSpPr/>
          <p:nvPr/>
        </p:nvSpPr>
        <p:spPr>
          <a:xfrm>
            <a:off x="4463143" y="5972251"/>
            <a:ext cx="2917372" cy="6826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clean and shut down all microSWIFTs and put on chargers for the next day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F2345AC-7D1A-F740-9BA7-47464E326D72}"/>
              </a:ext>
            </a:extLst>
          </p:cNvPr>
          <p:cNvCxnSpPr>
            <a:cxnSpLocks/>
          </p:cNvCxnSpPr>
          <p:nvPr/>
        </p:nvCxnSpPr>
        <p:spPr>
          <a:xfrm>
            <a:off x="3908786" y="2070885"/>
            <a:ext cx="5706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39F2374-6EA4-FA41-A62E-C6970CEA4BC7}"/>
              </a:ext>
            </a:extLst>
          </p:cNvPr>
          <p:cNvCxnSpPr>
            <a:cxnSpLocks/>
          </p:cNvCxnSpPr>
          <p:nvPr/>
        </p:nvCxnSpPr>
        <p:spPr>
          <a:xfrm>
            <a:off x="7396845" y="2051713"/>
            <a:ext cx="5706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BF4DC22-D9DD-FD40-821A-2EB59917E633}"/>
              </a:ext>
            </a:extLst>
          </p:cNvPr>
          <p:cNvCxnSpPr>
            <a:cxnSpLocks/>
          </p:cNvCxnSpPr>
          <p:nvPr/>
        </p:nvCxnSpPr>
        <p:spPr>
          <a:xfrm>
            <a:off x="3908786" y="3115913"/>
            <a:ext cx="5706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ABEEF7-F2B6-854D-856F-913FAC108704}"/>
              </a:ext>
            </a:extLst>
          </p:cNvPr>
          <p:cNvCxnSpPr>
            <a:cxnSpLocks/>
          </p:cNvCxnSpPr>
          <p:nvPr/>
        </p:nvCxnSpPr>
        <p:spPr>
          <a:xfrm>
            <a:off x="7396845" y="3096741"/>
            <a:ext cx="5706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6952F71-B956-AE4C-89D8-BDBDE0C997A2}"/>
              </a:ext>
            </a:extLst>
          </p:cNvPr>
          <p:cNvCxnSpPr>
            <a:cxnSpLocks/>
          </p:cNvCxnSpPr>
          <p:nvPr/>
        </p:nvCxnSpPr>
        <p:spPr>
          <a:xfrm>
            <a:off x="3908786" y="4171828"/>
            <a:ext cx="5706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2746C01-18D2-7240-A405-0B320B2EBD56}"/>
              </a:ext>
            </a:extLst>
          </p:cNvPr>
          <p:cNvCxnSpPr>
            <a:cxnSpLocks/>
          </p:cNvCxnSpPr>
          <p:nvPr/>
        </p:nvCxnSpPr>
        <p:spPr>
          <a:xfrm>
            <a:off x="7396845" y="4152656"/>
            <a:ext cx="5706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2A80FF5-2E4B-2F43-AD86-E7BC07A48D3E}"/>
              </a:ext>
            </a:extLst>
          </p:cNvPr>
          <p:cNvCxnSpPr>
            <a:cxnSpLocks/>
          </p:cNvCxnSpPr>
          <p:nvPr/>
        </p:nvCxnSpPr>
        <p:spPr>
          <a:xfrm>
            <a:off x="7429502" y="5295656"/>
            <a:ext cx="5706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4FC456D-3444-8C4F-8246-0F3006CC91F1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3941443" y="6313583"/>
            <a:ext cx="521700" cy="578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909483-2D65-B942-BFA3-A1BBE7825A92}"/>
              </a:ext>
            </a:extLst>
          </p:cNvPr>
          <p:cNvCxnSpPr>
            <a:cxnSpLocks/>
          </p:cNvCxnSpPr>
          <p:nvPr/>
        </p:nvCxnSpPr>
        <p:spPr>
          <a:xfrm flipV="1">
            <a:off x="3933279" y="5309173"/>
            <a:ext cx="521700" cy="578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1488BA9-1A17-1547-A8C7-73D807131F3A}"/>
              </a:ext>
            </a:extLst>
          </p:cNvPr>
          <p:cNvGrpSpPr/>
          <p:nvPr/>
        </p:nvGrpSpPr>
        <p:grpSpPr>
          <a:xfrm>
            <a:off x="2423160" y="1398278"/>
            <a:ext cx="6986728" cy="346282"/>
            <a:chOff x="2423160" y="1398278"/>
            <a:chExt cx="6986728" cy="346282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A950164-A688-344B-9A8B-7B3DD2FAA8B8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>
              <a:off x="9409888" y="1398278"/>
              <a:ext cx="0" cy="14115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F61C18C-8A31-4B45-8DEC-902CED1CDD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3160" y="1539433"/>
              <a:ext cx="6986728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B989F064-7349-FC4B-A035-AD1D7815F97A}"/>
                </a:ext>
              </a:extLst>
            </p:cNvPr>
            <p:cNvCxnSpPr>
              <a:cxnSpLocks/>
            </p:cNvCxnSpPr>
            <p:nvPr/>
          </p:nvCxnSpPr>
          <p:spPr>
            <a:xfrm>
              <a:off x="2432304" y="1539433"/>
              <a:ext cx="0" cy="2051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1FB4003-30C6-1145-B85F-54345D0802AC}"/>
              </a:ext>
            </a:extLst>
          </p:cNvPr>
          <p:cNvGrpSpPr/>
          <p:nvPr/>
        </p:nvGrpSpPr>
        <p:grpSpPr>
          <a:xfrm>
            <a:off x="2432304" y="2427885"/>
            <a:ext cx="6986728" cy="346282"/>
            <a:chOff x="2423160" y="1398278"/>
            <a:chExt cx="6986728" cy="346282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2DD1C71-0475-3F42-8357-3FA9473F3C35}"/>
                </a:ext>
              </a:extLst>
            </p:cNvPr>
            <p:cNvCxnSpPr>
              <a:cxnSpLocks/>
            </p:cNvCxnSpPr>
            <p:nvPr/>
          </p:nvCxnSpPr>
          <p:spPr>
            <a:xfrm>
              <a:off x="9409888" y="1398278"/>
              <a:ext cx="0" cy="14115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690EF27-ABE0-174A-8F27-120FC331DF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3160" y="1539433"/>
              <a:ext cx="6986728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DCB40C0B-7367-6247-A034-CF69878E7E92}"/>
                </a:ext>
              </a:extLst>
            </p:cNvPr>
            <p:cNvCxnSpPr>
              <a:cxnSpLocks/>
            </p:cNvCxnSpPr>
            <p:nvPr/>
          </p:nvCxnSpPr>
          <p:spPr>
            <a:xfrm>
              <a:off x="2432304" y="1539433"/>
              <a:ext cx="0" cy="2051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68353DD-FD17-9145-923E-0E99BCF6AA41}"/>
              </a:ext>
            </a:extLst>
          </p:cNvPr>
          <p:cNvGrpSpPr/>
          <p:nvPr/>
        </p:nvGrpSpPr>
        <p:grpSpPr>
          <a:xfrm>
            <a:off x="2432304" y="3450033"/>
            <a:ext cx="6986728" cy="346282"/>
            <a:chOff x="2423160" y="1398278"/>
            <a:chExt cx="6986728" cy="346282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C706864-5793-2746-BA50-0958BC8551BB}"/>
                </a:ext>
              </a:extLst>
            </p:cNvPr>
            <p:cNvCxnSpPr>
              <a:cxnSpLocks/>
            </p:cNvCxnSpPr>
            <p:nvPr/>
          </p:nvCxnSpPr>
          <p:spPr>
            <a:xfrm>
              <a:off x="9409888" y="1398278"/>
              <a:ext cx="0" cy="14115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410A167-9D2C-A74B-A226-68BDD85FB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3160" y="1539433"/>
              <a:ext cx="6986728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C4DAA925-8141-1449-890A-56E614A60377}"/>
                </a:ext>
              </a:extLst>
            </p:cNvPr>
            <p:cNvCxnSpPr>
              <a:cxnSpLocks/>
            </p:cNvCxnSpPr>
            <p:nvPr/>
          </p:nvCxnSpPr>
          <p:spPr>
            <a:xfrm>
              <a:off x="2432304" y="1539433"/>
              <a:ext cx="0" cy="2051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568A0E1-88BB-C74A-A54B-FFCEA68C586F}"/>
              </a:ext>
            </a:extLst>
          </p:cNvPr>
          <p:cNvGrpSpPr/>
          <p:nvPr/>
        </p:nvGrpSpPr>
        <p:grpSpPr>
          <a:xfrm>
            <a:off x="2423160" y="4506885"/>
            <a:ext cx="7003058" cy="421591"/>
            <a:chOff x="2423160" y="1322969"/>
            <a:chExt cx="7003058" cy="421591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6A49113-D9AE-0842-A8CE-45944C3F6283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 flipH="1">
              <a:off x="9409888" y="1322969"/>
              <a:ext cx="16330" cy="21646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406B216-B472-3F48-964D-2E8C912CA5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3160" y="1539433"/>
              <a:ext cx="6986728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F3C2BDEC-58D0-8F40-9B2D-1FF1A33B57FC}"/>
                </a:ext>
              </a:extLst>
            </p:cNvPr>
            <p:cNvCxnSpPr>
              <a:cxnSpLocks/>
            </p:cNvCxnSpPr>
            <p:nvPr/>
          </p:nvCxnSpPr>
          <p:spPr>
            <a:xfrm>
              <a:off x="2432304" y="1539433"/>
              <a:ext cx="0" cy="2051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116C7FD-9462-3646-8800-F530BB16AC33}"/>
              </a:ext>
            </a:extLst>
          </p:cNvPr>
          <p:cNvGrpSpPr/>
          <p:nvPr/>
        </p:nvGrpSpPr>
        <p:grpSpPr>
          <a:xfrm>
            <a:off x="2432304" y="5587958"/>
            <a:ext cx="6986728" cy="346282"/>
            <a:chOff x="2423160" y="1398278"/>
            <a:chExt cx="6986728" cy="346282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A414400-0FC1-C14C-BC2F-7CBF83D57B05}"/>
                </a:ext>
              </a:extLst>
            </p:cNvPr>
            <p:cNvCxnSpPr>
              <a:cxnSpLocks/>
            </p:cNvCxnSpPr>
            <p:nvPr/>
          </p:nvCxnSpPr>
          <p:spPr>
            <a:xfrm>
              <a:off x="9409888" y="1398278"/>
              <a:ext cx="0" cy="14115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07671BA-D3F5-5C49-8DBA-36D8A54943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3160" y="1539433"/>
              <a:ext cx="6986728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D2CA36A3-0A2F-3B4D-8DDB-81C03F78A3E1}"/>
                </a:ext>
              </a:extLst>
            </p:cNvPr>
            <p:cNvCxnSpPr>
              <a:cxnSpLocks/>
            </p:cNvCxnSpPr>
            <p:nvPr/>
          </p:nvCxnSpPr>
          <p:spPr>
            <a:xfrm>
              <a:off x="2432304" y="1539433"/>
              <a:ext cx="0" cy="20512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7241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A894BD-6D89-794A-AA3D-AAD968F19B8D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Surfboard Arrays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4082C3-1B98-1A4D-A2F1-A8F714437899}"/>
              </a:ext>
            </a:extLst>
          </p:cNvPr>
          <p:cNvSpPr txBox="1"/>
          <p:nvPr/>
        </p:nvSpPr>
        <p:spPr>
          <a:xfrm>
            <a:off x="836337" y="551622"/>
            <a:ext cx="10962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Conditions for Surfboard Array:</a:t>
            </a:r>
          </a:p>
          <a:p>
            <a:pPr algn="ctr"/>
            <a:r>
              <a:rPr lang="en-US" dirty="0"/>
              <a:t>Forecasted Hs &lt; 4 ft</a:t>
            </a:r>
            <a:r>
              <a:rPr lang="en-US" b="1" dirty="0"/>
              <a:t> and </a:t>
            </a:r>
            <a:r>
              <a:rPr lang="en-US" dirty="0"/>
              <a:t>people are comfortable and happy to go in the water (safe conditions)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DFC222-E58B-3A4B-9EEC-11652CF07A8D}"/>
              </a:ext>
            </a:extLst>
          </p:cNvPr>
          <p:cNvSpPr txBox="1"/>
          <p:nvPr/>
        </p:nvSpPr>
        <p:spPr>
          <a:xfrm>
            <a:off x="445409" y="4553693"/>
            <a:ext cx="59622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How to deploy Two Cross-Shore Lines:</a:t>
            </a:r>
          </a:p>
          <a:p>
            <a:pPr marL="342900" indent="-342900">
              <a:buAutoNum type="arabicPeriod"/>
            </a:pPr>
            <a:r>
              <a:rPr lang="en-US" dirty="0"/>
              <a:t>Fill each surfers backpack with 5 microSWIFTs</a:t>
            </a:r>
          </a:p>
          <a:p>
            <a:pPr marL="342900" indent="-342900">
              <a:buAutoNum type="arabicPeriod"/>
            </a:pPr>
            <a:r>
              <a:rPr lang="en-US" dirty="0"/>
              <a:t>Each surfer paddles out past break and drops line of 5 microSWIFTs in line</a:t>
            </a:r>
          </a:p>
          <a:p>
            <a:pPr marL="342900" indent="-342900">
              <a:buAutoNum type="arabicPeriod"/>
            </a:pPr>
            <a:r>
              <a:rPr lang="en-US" dirty="0"/>
              <a:t>Remaining crew drops 5 more microSWIFTs from pier to each surfer to deploy just inside of break </a:t>
            </a:r>
          </a:p>
          <a:p>
            <a:r>
              <a:rPr lang="en-US" dirty="0"/>
              <a:t>Total: 20 microSWIFTs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A6976D6-6C82-DC48-8FF8-E57B425474E2}"/>
              </a:ext>
            </a:extLst>
          </p:cNvPr>
          <p:cNvSpPr txBox="1"/>
          <p:nvPr/>
        </p:nvSpPr>
        <p:spPr>
          <a:xfrm>
            <a:off x="893487" y="1220624"/>
            <a:ext cx="5117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Two Cross-Shore Lines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9D2F1FB-1AE1-874F-9393-B2E177C5E90D}"/>
              </a:ext>
            </a:extLst>
          </p:cNvPr>
          <p:cNvSpPr txBox="1"/>
          <p:nvPr/>
        </p:nvSpPr>
        <p:spPr>
          <a:xfrm>
            <a:off x="6994509" y="1302576"/>
            <a:ext cx="5117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Small Grid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FE51B5C-6269-D144-A8A5-BA8DEE252F00}"/>
              </a:ext>
            </a:extLst>
          </p:cNvPr>
          <p:cNvGrpSpPr/>
          <p:nvPr/>
        </p:nvGrpSpPr>
        <p:grpSpPr>
          <a:xfrm>
            <a:off x="6424786" y="1146967"/>
            <a:ext cx="5790849" cy="3094795"/>
            <a:chOff x="434408" y="876787"/>
            <a:chExt cx="6707432" cy="4088257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0201A601-C97C-2045-BF9A-FB4FAC3CBBED}"/>
                </a:ext>
              </a:extLst>
            </p:cNvPr>
            <p:cNvGrpSpPr/>
            <p:nvPr/>
          </p:nvGrpSpPr>
          <p:grpSpPr>
            <a:xfrm>
              <a:off x="434408" y="876787"/>
              <a:ext cx="6707432" cy="4088257"/>
              <a:chOff x="-116130" y="844878"/>
              <a:chExt cx="4755480" cy="2639045"/>
            </a:xfrm>
          </p:grpSpPr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CDD90733-860D-B94B-9391-482654CDDC40}"/>
                  </a:ext>
                </a:extLst>
              </p:cNvPr>
              <p:cNvGrpSpPr/>
              <p:nvPr/>
            </p:nvGrpSpPr>
            <p:grpSpPr>
              <a:xfrm>
                <a:off x="-116130" y="844878"/>
                <a:ext cx="4755480" cy="2639045"/>
                <a:chOff x="121631" y="1454031"/>
                <a:chExt cx="8312997" cy="3402482"/>
              </a:xfrm>
            </p:grpSpPr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B9FB1489-1401-3E47-85B6-FE792B589F71}"/>
                    </a:ext>
                  </a:extLst>
                </p:cNvPr>
                <p:cNvGrpSpPr/>
                <p:nvPr/>
              </p:nvGrpSpPr>
              <p:grpSpPr>
                <a:xfrm>
                  <a:off x="121631" y="1454031"/>
                  <a:ext cx="8312997" cy="3402482"/>
                  <a:chOff x="-287855" y="368173"/>
                  <a:chExt cx="8312997" cy="3402482"/>
                </a:xfrm>
              </p:grpSpPr>
              <p:grpSp>
                <p:nvGrpSpPr>
                  <p:cNvPr id="116" name="Group 115">
                    <a:extLst>
                      <a:ext uri="{FF2B5EF4-FFF2-40B4-BE49-F238E27FC236}">
                        <a16:creationId xmlns:a16="http://schemas.microsoft.com/office/drawing/2014/main" id="{7E8B0F4B-C509-DD45-940B-09401C72DF38}"/>
                      </a:ext>
                    </a:extLst>
                  </p:cNvPr>
                  <p:cNvGrpSpPr/>
                  <p:nvPr/>
                </p:nvGrpSpPr>
                <p:grpSpPr>
                  <a:xfrm>
                    <a:off x="-287855" y="656725"/>
                    <a:ext cx="8312997" cy="2917415"/>
                    <a:chOff x="-329140" y="508624"/>
                    <a:chExt cx="8312997" cy="2917415"/>
                  </a:xfrm>
                </p:grpSpPr>
                <p:pic>
                  <p:nvPicPr>
                    <p:cNvPr id="122" name="Picture 121">
                      <a:extLst>
                        <a:ext uri="{FF2B5EF4-FFF2-40B4-BE49-F238E27FC236}">
                          <a16:creationId xmlns:a16="http://schemas.microsoft.com/office/drawing/2014/main" id="{559A98C5-6C59-334C-91E9-BBCEAEFFDDF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/>
                    <a:srcRect r="3233"/>
                    <a:stretch/>
                  </p:blipFill>
                  <p:spPr>
                    <a:xfrm>
                      <a:off x="-329140" y="562272"/>
                      <a:ext cx="7811490" cy="2858011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23" name="TextBox 122">
                      <a:extLst>
                        <a:ext uri="{FF2B5EF4-FFF2-40B4-BE49-F238E27FC236}">
                          <a16:creationId xmlns:a16="http://schemas.microsoft.com/office/drawing/2014/main" id="{871679EC-5CE8-5E41-96F5-98F52610517C}"/>
                        </a:ext>
                      </a:extLst>
                    </p:cNvPr>
                    <p:cNvSpPr txBox="1"/>
                    <p:nvPr/>
                  </p:nvSpPr>
                  <p:spPr>
                    <a:xfrm rot="5400000">
                      <a:off x="6283040" y="1725222"/>
                      <a:ext cx="2917415" cy="48421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Depth [m]</a:t>
                      </a:r>
                    </a:p>
                  </p:txBody>
                </p:sp>
              </p:grpSp>
              <p:sp>
                <p:nvSpPr>
                  <p:cNvPr id="117" name="TextBox 116">
                    <a:extLst>
                      <a:ext uri="{FF2B5EF4-FFF2-40B4-BE49-F238E27FC236}">
                        <a16:creationId xmlns:a16="http://schemas.microsoft.com/office/drawing/2014/main" id="{51198933-D8CE-FF48-9A43-E5C627569B6E}"/>
                      </a:ext>
                    </a:extLst>
                  </p:cNvPr>
                  <p:cNvSpPr txBox="1"/>
                  <p:nvPr/>
                </p:nvSpPr>
                <p:spPr>
                  <a:xfrm>
                    <a:off x="763045" y="3413524"/>
                    <a:ext cx="6477183" cy="3571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Along Shore Distance [m]</a:t>
                    </a:r>
                  </a:p>
                </p:txBody>
              </p:sp>
              <p:sp>
                <p:nvSpPr>
                  <p:cNvPr id="118" name="TextBox 117">
                    <a:extLst>
                      <a:ext uri="{FF2B5EF4-FFF2-40B4-BE49-F238E27FC236}">
                        <a16:creationId xmlns:a16="http://schemas.microsoft.com/office/drawing/2014/main" id="{6CD4CC99-6326-E642-A62E-0EA3A6A50D2C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-1501007" y="1791900"/>
                    <a:ext cx="3331673" cy="48421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Cross Shore Distance [m]</a:t>
                    </a:r>
                  </a:p>
                </p:txBody>
              </p:sp>
              <p:grpSp>
                <p:nvGrpSpPr>
                  <p:cNvPr id="119" name="Group 118">
                    <a:extLst>
                      <a:ext uri="{FF2B5EF4-FFF2-40B4-BE49-F238E27FC236}">
                        <a16:creationId xmlns:a16="http://schemas.microsoft.com/office/drawing/2014/main" id="{0F673EC9-87AE-6E40-85E3-C1DE3194BAA0}"/>
                      </a:ext>
                    </a:extLst>
                  </p:cNvPr>
                  <p:cNvGrpSpPr/>
                  <p:nvPr/>
                </p:nvGrpSpPr>
                <p:grpSpPr>
                  <a:xfrm>
                    <a:off x="6417969" y="2717769"/>
                    <a:ext cx="461924" cy="400109"/>
                    <a:chOff x="6417969" y="2717769"/>
                    <a:chExt cx="461924" cy="400109"/>
                  </a:xfrm>
                </p:grpSpPr>
                <p:cxnSp>
                  <p:nvCxnSpPr>
                    <p:cNvPr id="120" name="Straight Arrow Connector 119">
                      <a:extLst>
                        <a:ext uri="{FF2B5EF4-FFF2-40B4-BE49-F238E27FC236}">
                          <a16:creationId xmlns:a16="http://schemas.microsoft.com/office/drawing/2014/main" id="{63492C6E-EDA5-0B4A-9F88-AFE8BA4475E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417969" y="2717769"/>
                      <a:ext cx="0" cy="400109"/>
                    </a:xfrm>
                    <a:prstGeom prst="straightConnector1">
                      <a:avLst/>
                    </a:prstGeom>
                    <a:ln w="41275"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1" name="Straight Arrow Connector 120">
                      <a:extLst>
                        <a:ext uri="{FF2B5EF4-FFF2-40B4-BE49-F238E27FC236}">
                          <a16:creationId xmlns:a16="http://schemas.microsoft.com/office/drawing/2014/main" id="{007E58B9-0F03-B94E-8B96-E64CAEAE111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434515" y="2749772"/>
                      <a:ext cx="445378" cy="0"/>
                    </a:xfrm>
                    <a:prstGeom prst="straightConnector1">
                      <a:avLst/>
                    </a:prstGeom>
                    <a:ln w="41275"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114" name="TextBox 113">
                  <a:extLst>
                    <a:ext uri="{FF2B5EF4-FFF2-40B4-BE49-F238E27FC236}">
                      <a16:creationId xmlns:a16="http://schemas.microsoft.com/office/drawing/2014/main" id="{957C3746-E545-0A4E-A8B4-BF6BBB090800}"/>
                    </a:ext>
                  </a:extLst>
                </p:cNvPr>
                <p:cNvSpPr txBox="1"/>
                <p:nvPr/>
              </p:nvSpPr>
              <p:spPr>
                <a:xfrm>
                  <a:off x="6176478" y="3811256"/>
                  <a:ext cx="650976" cy="3372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rgbClr val="FF0000"/>
                      </a:solidFill>
                      <a:latin typeface="Helvetica" pitchFamily="2" charset="0"/>
                    </a:rPr>
                    <a:t>XS</a:t>
                  </a:r>
                </a:p>
              </p:txBody>
            </p:sp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96130BF0-06E1-FE4A-8526-0C3F6311577B}"/>
                    </a:ext>
                  </a:extLst>
                </p:cNvPr>
                <p:cNvSpPr txBox="1"/>
                <p:nvPr/>
              </p:nvSpPr>
              <p:spPr>
                <a:xfrm>
                  <a:off x="6670205" y="3520104"/>
                  <a:ext cx="650976" cy="3372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rgbClr val="FF0000"/>
                      </a:solidFill>
                      <a:latin typeface="Helvetica" pitchFamily="2" charset="0"/>
                    </a:rPr>
                    <a:t>AS</a:t>
                  </a:r>
                </a:p>
              </p:txBody>
            </p:sp>
          </p:grp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CBBC5962-AAA2-8749-AE36-BBF6D17ECDD6}"/>
                  </a:ext>
                </a:extLst>
              </p:cNvPr>
              <p:cNvCxnSpPr/>
              <p:nvPr/>
            </p:nvCxnSpPr>
            <p:spPr>
              <a:xfrm>
                <a:off x="2830664" y="1558456"/>
                <a:ext cx="0" cy="10197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25D02EC0-807A-4C4A-855C-E39433896B77}"/>
                  </a:ext>
                </a:extLst>
              </p:cNvPr>
              <p:cNvSpPr/>
              <p:nvPr/>
            </p:nvSpPr>
            <p:spPr>
              <a:xfrm>
                <a:off x="1847927" y="236788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1A513106-0228-E446-A102-9F1921972474}"/>
                  </a:ext>
                </a:extLst>
              </p:cNvPr>
              <p:cNvSpPr/>
              <p:nvPr/>
            </p:nvSpPr>
            <p:spPr>
              <a:xfrm>
                <a:off x="1847927" y="2492514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93E9DBD3-0055-454F-B538-157C86DFE7D6}"/>
                  </a:ext>
                </a:extLst>
              </p:cNvPr>
              <p:cNvSpPr/>
              <p:nvPr/>
            </p:nvSpPr>
            <p:spPr>
              <a:xfrm>
                <a:off x="1847927" y="2657318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90F2F83D-5687-2945-9D3A-69DA5B8431DB}"/>
                  </a:ext>
                </a:extLst>
              </p:cNvPr>
              <p:cNvSpPr/>
              <p:nvPr/>
            </p:nvSpPr>
            <p:spPr>
              <a:xfrm>
                <a:off x="1848087" y="2786779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2B178239-DF98-724B-9C30-4BFF051C0F64}"/>
                  </a:ext>
                </a:extLst>
              </p:cNvPr>
              <p:cNvSpPr/>
              <p:nvPr/>
            </p:nvSpPr>
            <p:spPr>
              <a:xfrm>
                <a:off x="1848087" y="2926897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C409D3F-0924-3D4A-9E74-C016917A56B9}"/>
                  </a:ext>
                </a:extLst>
              </p:cNvPr>
              <p:cNvSpPr/>
              <p:nvPr/>
            </p:nvSpPr>
            <p:spPr>
              <a:xfrm>
                <a:off x="2543133" y="235767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81067CC0-1AA1-084D-A03E-4B50AE12C6C2}"/>
                  </a:ext>
                </a:extLst>
              </p:cNvPr>
              <p:cNvSpPr/>
              <p:nvPr/>
            </p:nvSpPr>
            <p:spPr>
              <a:xfrm>
                <a:off x="2543133" y="2518447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5D393C82-7034-C94E-B943-3570AA8297A5}"/>
                  </a:ext>
                </a:extLst>
              </p:cNvPr>
              <p:cNvSpPr/>
              <p:nvPr/>
            </p:nvSpPr>
            <p:spPr>
              <a:xfrm>
                <a:off x="2543133" y="2669375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6E96146F-9257-8A4F-B9CA-C43FD0A809A7}"/>
                  </a:ext>
                </a:extLst>
              </p:cNvPr>
              <p:cNvSpPr/>
              <p:nvPr/>
            </p:nvSpPr>
            <p:spPr>
              <a:xfrm>
                <a:off x="2543133" y="279061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597CAEE4-3B17-3C43-B79E-413B77D6D02E}"/>
                  </a:ext>
                </a:extLst>
              </p:cNvPr>
              <p:cNvSpPr/>
              <p:nvPr/>
            </p:nvSpPr>
            <p:spPr>
              <a:xfrm>
                <a:off x="2540168" y="2934795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369A5284-5F3A-5642-891F-0260E1BBEC24}"/>
                  </a:ext>
                </a:extLst>
              </p:cNvPr>
              <p:cNvSpPr/>
              <p:nvPr/>
            </p:nvSpPr>
            <p:spPr>
              <a:xfrm>
                <a:off x="1451943" y="236350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630BCF0C-EC6F-2F4C-A258-26F2D4CD2A4C}"/>
                  </a:ext>
                </a:extLst>
              </p:cNvPr>
              <p:cNvSpPr/>
              <p:nvPr/>
            </p:nvSpPr>
            <p:spPr>
              <a:xfrm>
                <a:off x="1451943" y="248813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B94C6192-3EF3-1640-893E-BD95348D711F}"/>
                  </a:ext>
                </a:extLst>
              </p:cNvPr>
              <p:cNvSpPr/>
              <p:nvPr/>
            </p:nvSpPr>
            <p:spPr>
              <a:xfrm>
                <a:off x="1451943" y="2652934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1166109F-F14F-314B-8BD7-1345941B7997}"/>
                  </a:ext>
                </a:extLst>
              </p:cNvPr>
              <p:cNvSpPr/>
              <p:nvPr/>
            </p:nvSpPr>
            <p:spPr>
              <a:xfrm>
                <a:off x="1452103" y="2782395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42186F73-ABF6-D542-BB7E-65CFE48C87D6}"/>
                  </a:ext>
                </a:extLst>
              </p:cNvPr>
              <p:cNvSpPr/>
              <p:nvPr/>
            </p:nvSpPr>
            <p:spPr>
              <a:xfrm>
                <a:off x="1452103" y="292251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0F94941D-2ECB-154D-B1C8-2A6FF0BEA246}"/>
                  </a:ext>
                </a:extLst>
              </p:cNvPr>
              <p:cNvSpPr/>
              <p:nvPr/>
            </p:nvSpPr>
            <p:spPr>
              <a:xfrm>
                <a:off x="2147149" y="2353286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FA6FC1EE-E8BB-744F-A02B-0560AF1D6B2F}"/>
                  </a:ext>
                </a:extLst>
              </p:cNvPr>
              <p:cNvSpPr/>
              <p:nvPr/>
            </p:nvSpPr>
            <p:spPr>
              <a:xfrm>
                <a:off x="2147149" y="251406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79942970-EE27-D047-8B32-BE0A8FE847F3}"/>
                  </a:ext>
                </a:extLst>
              </p:cNvPr>
              <p:cNvSpPr/>
              <p:nvPr/>
            </p:nvSpPr>
            <p:spPr>
              <a:xfrm>
                <a:off x="2147149" y="2664991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02C120E9-938F-AF40-92F7-4D36EA01DE05}"/>
                  </a:ext>
                </a:extLst>
              </p:cNvPr>
              <p:cNvSpPr/>
              <p:nvPr/>
            </p:nvSpPr>
            <p:spPr>
              <a:xfrm>
                <a:off x="2147149" y="2786229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7CDF3AAE-0C22-C940-9A33-6DE3BCB293CE}"/>
                  </a:ext>
                </a:extLst>
              </p:cNvPr>
              <p:cNvSpPr/>
              <p:nvPr/>
            </p:nvSpPr>
            <p:spPr>
              <a:xfrm>
                <a:off x="2144184" y="2930411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6BA8739C-A587-CA4C-AB7A-38875CEF18FA}"/>
                </a:ext>
              </a:extLst>
            </p:cNvPr>
            <p:cNvSpPr txBox="1"/>
            <p:nvPr/>
          </p:nvSpPr>
          <p:spPr>
            <a:xfrm>
              <a:off x="5406426" y="2342284"/>
              <a:ext cx="734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North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DFE2B1A-68C9-8749-96F4-67D4F704C999}"/>
                </a:ext>
              </a:extLst>
            </p:cNvPr>
            <p:cNvSpPr txBox="1"/>
            <p:nvPr/>
          </p:nvSpPr>
          <p:spPr>
            <a:xfrm>
              <a:off x="1952042" y="2403027"/>
              <a:ext cx="73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South</a:t>
              </a: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8C7AB926-7196-9749-9FDE-160434669DA3}"/>
              </a:ext>
            </a:extLst>
          </p:cNvPr>
          <p:cNvGrpSpPr/>
          <p:nvPr/>
        </p:nvGrpSpPr>
        <p:grpSpPr>
          <a:xfrm>
            <a:off x="445409" y="1147362"/>
            <a:ext cx="5790849" cy="3094795"/>
            <a:chOff x="434408" y="876787"/>
            <a:chExt cx="6707432" cy="4088257"/>
          </a:xfrm>
        </p:grpSpPr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56F40203-A5F3-604C-A4D4-8C006AA9CA57}"/>
                </a:ext>
              </a:extLst>
            </p:cNvPr>
            <p:cNvGrpSpPr/>
            <p:nvPr/>
          </p:nvGrpSpPr>
          <p:grpSpPr>
            <a:xfrm>
              <a:off x="434408" y="876787"/>
              <a:ext cx="6707432" cy="4088257"/>
              <a:chOff x="-116130" y="844878"/>
              <a:chExt cx="4755480" cy="2639045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0C3F2D86-F06E-7F42-B937-65910FCE65BC}"/>
                  </a:ext>
                </a:extLst>
              </p:cNvPr>
              <p:cNvGrpSpPr/>
              <p:nvPr/>
            </p:nvGrpSpPr>
            <p:grpSpPr>
              <a:xfrm>
                <a:off x="-116130" y="844878"/>
                <a:ext cx="4755480" cy="2639045"/>
                <a:chOff x="121631" y="1454031"/>
                <a:chExt cx="8312997" cy="3402482"/>
              </a:xfrm>
            </p:grpSpPr>
            <p:grpSp>
              <p:nvGrpSpPr>
                <p:cNvPr id="150" name="Group 149">
                  <a:extLst>
                    <a:ext uri="{FF2B5EF4-FFF2-40B4-BE49-F238E27FC236}">
                      <a16:creationId xmlns:a16="http://schemas.microsoft.com/office/drawing/2014/main" id="{99852452-1692-9F42-82C8-6EA4083D2BA5}"/>
                    </a:ext>
                  </a:extLst>
                </p:cNvPr>
                <p:cNvGrpSpPr/>
                <p:nvPr/>
              </p:nvGrpSpPr>
              <p:grpSpPr>
                <a:xfrm>
                  <a:off x="121631" y="1454031"/>
                  <a:ext cx="8312997" cy="3402482"/>
                  <a:chOff x="-287855" y="368173"/>
                  <a:chExt cx="8312997" cy="3402482"/>
                </a:xfrm>
              </p:grpSpPr>
              <p:grpSp>
                <p:nvGrpSpPr>
                  <p:cNvPr id="153" name="Group 152">
                    <a:extLst>
                      <a:ext uri="{FF2B5EF4-FFF2-40B4-BE49-F238E27FC236}">
                        <a16:creationId xmlns:a16="http://schemas.microsoft.com/office/drawing/2014/main" id="{FDE142F6-5157-0E4E-B8EA-C06D03013613}"/>
                      </a:ext>
                    </a:extLst>
                  </p:cNvPr>
                  <p:cNvGrpSpPr/>
                  <p:nvPr/>
                </p:nvGrpSpPr>
                <p:grpSpPr>
                  <a:xfrm>
                    <a:off x="-287855" y="656725"/>
                    <a:ext cx="8312997" cy="2917415"/>
                    <a:chOff x="-329140" y="508624"/>
                    <a:chExt cx="8312997" cy="2917415"/>
                  </a:xfrm>
                </p:grpSpPr>
                <p:pic>
                  <p:nvPicPr>
                    <p:cNvPr id="159" name="Picture 158">
                      <a:extLst>
                        <a:ext uri="{FF2B5EF4-FFF2-40B4-BE49-F238E27FC236}">
                          <a16:creationId xmlns:a16="http://schemas.microsoft.com/office/drawing/2014/main" id="{07291339-4917-4142-A710-0E38F15E0AF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/>
                    <a:srcRect r="3233"/>
                    <a:stretch/>
                  </p:blipFill>
                  <p:spPr>
                    <a:xfrm>
                      <a:off x="-329140" y="562272"/>
                      <a:ext cx="7811490" cy="2858011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60" name="TextBox 159">
                      <a:extLst>
                        <a:ext uri="{FF2B5EF4-FFF2-40B4-BE49-F238E27FC236}">
                          <a16:creationId xmlns:a16="http://schemas.microsoft.com/office/drawing/2014/main" id="{DC5C3EC1-C799-A448-8388-51914F8C40D8}"/>
                        </a:ext>
                      </a:extLst>
                    </p:cNvPr>
                    <p:cNvSpPr txBox="1"/>
                    <p:nvPr/>
                  </p:nvSpPr>
                  <p:spPr>
                    <a:xfrm rot="5400000">
                      <a:off x="6283040" y="1725222"/>
                      <a:ext cx="2917415" cy="48421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Depth [m]</a:t>
                      </a:r>
                    </a:p>
                  </p:txBody>
                </p:sp>
              </p:grpSp>
              <p:sp>
                <p:nvSpPr>
                  <p:cNvPr id="154" name="TextBox 153">
                    <a:extLst>
                      <a:ext uri="{FF2B5EF4-FFF2-40B4-BE49-F238E27FC236}">
                        <a16:creationId xmlns:a16="http://schemas.microsoft.com/office/drawing/2014/main" id="{D80B613F-0F96-F546-AC03-C83F058307C6}"/>
                      </a:ext>
                    </a:extLst>
                  </p:cNvPr>
                  <p:cNvSpPr txBox="1"/>
                  <p:nvPr/>
                </p:nvSpPr>
                <p:spPr>
                  <a:xfrm>
                    <a:off x="763045" y="3413524"/>
                    <a:ext cx="6477183" cy="3571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Along Shore Distance [m]</a:t>
                    </a:r>
                  </a:p>
                </p:txBody>
              </p:sp>
              <p:sp>
                <p:nvSpPr>
                  <p:cNvPr id="155" name="TextBox 154">
                    <a:extLst>
                      <a:ext uri="{FF2B5EF4-FFF2-40B4-BE49-F238E27FC236}">
                        <a16:creationId xmlns:a16="http://schemas.microsoft.com/office/drawing/2014/main" id="{D2ACC1CE-8E04-644A-8731-3F4A92AF61E4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-1501007" y="1791900"/>
                    <a:ext cx="3331673" cy="48421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Cross Shore Distance [m]</a:t>
                    </a:r>
                  </a:p>
                </p:txBody>
              </p:sp>
              <p:grpSp>
                <p:nvGrpSpPr>
                  <p:cNvPr id="156" name="Group 155">
                    <a:extLst>
                      <a:ext uri="{FF2B5EF4-FFF2-40B4-BE49-F238E27FC236}">
                        <a16:creationId xmlns:a16="http://schemas.microsoft.com/office/drawing/2014/main" id="{101B4836-1BB1-094B-9134-1A9EE3BC3920}"/>
                      </a:ext>
                    </a:extLst>
                  </p:cNvPr>
                  <p:cNvGrpSpPr/>
                  <p:nvPr/>
                </p:nvGrpSpPr>
                <p:grpSpPr>
                  <a:xfrm>
                    <a:off x="6417969" y="2717769"/>
                    <a:ext cx="461924" cy="400109"/>
                    <a:chOff x="6417969" y="2717769"/>
                    <a:chExt cx="461924" cy="400109"/>
                  </a:xfrm>
                </p:grpSpPr>
                <p:cxnSp>
                  <p:nvCxnSpPr>
                    <p:cNvPr id="157" name="Straight Arrow Connector 156">
                      <a:extLst>
                        <a:ext uri="{FF2B5EF4-FFF2-40B4-BE49-F238E27FC236}">
                          <a16:creationId xmlns:a16="http://schemas.microsoft.com/office/drawing/2014/main" id="{34097E32-9D5E-DB44-891B-09D9D0D7DC3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417969" y="2717769"/>
                      <a:ext cx="0" cy="400109"/>
                    </a:xfrm>
                    <a:prstGeom prst="straightConnector1">
                      <a:avLst/>
                    </a:prstGeom>
                    <a:ln w="41275"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8" name="Straight Arrow Connector 157">
                      <a:extLst>
                        <a:ext uri="{FF2B5EF4-FFF2-40B4-BE49-F238E27FC236}">
                          <a16:creationId xmlns:a16="http://schemas.microsoft.com/office/drawing/2014/main" id="{65798C24-480C-A643-97CF-4A4479B0C84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434515" y="2749772"/>
                      <a:ext cx="445378" cy="0"/>
                    </a:xfrm>
                    <a:prstGeom prst="straightConnector1">
                      <a:avLst/>
                    </a:prstGeom>
                    <a:ln w="41275"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151" name="TextBox 150">
                  <a:extLst>
                    <a:ext uri="{FF2B5EF4-FFF2-40B4-BE49-F238E27FC236}">
                      <a16:creationId xmlns:a16="http://schemas.microsoft.com/office/drawing/2014/main" id="{B06E50A4-A4CD-6740-841A-96164DE671E3}"/>
                    </a:ext>
                  </a:extLst>
                </p:cNvPr>
                <p:cNvSpPr txBox="1"/>
                <p:nvPr/>
              </p:nvSpPr>
              <p:spPr>
                <a:xfrm>
                  <a:off x="6176478" y="3811256"/>
                  <a:ext cx="650976" cy="3372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rgbClr val="FF0000"/>
                      </a:solidFill>
                      <a:latin typeface="Helvetica" pitchFamily="2" charset="0"/>
                    </a:rPr>
                    <a:t>XS</a:t>
                  </a:r>
                </a:p>
              </p:txBody>
            </p:sp>
            <p:sp>
              <p:nvSpPr>
                <p:cNvPr id="152" name="TextBox 151">
                  <a:extLst>
                    <a:ext uri="{FF2B5EF4-FFF2-40B4-BE49-F238E27FC236}">
                      <a16:creationId xmlns:a16="http://schemas.microsoft.com/office/drawing/2014/main" id="{58164D8E-3950-F949-96BB-6D0763DA073E}"/>
                    </a:ext>
                  </a:extLst>
                </p:cNvPr>
                <p:cNvSpPr txBox="1"/>
                <p:nvPr/>
              </p:nvSpPr>
              <p:spPr>
                <a:xfrm>
                  <a:off x="6670205" y="3520104"/>
                  <a:ext cx="650976" cy="33729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rgbClr val="FF0000"/>
                      </a:solidFill>
                      <a:latin typeface="Helvetica" pitchFamily="2" charset="0"/>
                    </a:rPr>
                    <a:t>AS</a:t>
                  </a:r>
                </a:p>
              </p:txBody>
            </p:sp>
          </p:grp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D13761AD-C4C1-3646-A977-389FC3FD6191}"/>
                  </a:ext>
                </a:extLst>
              </p:cNvPr>
              <p:cNvCxnSpPr/>
              <p:nvPr/>
            </p:nvCxnSpPr>
            <p:spPr>
              <a:xfrm>
                <a:off x="2830664" y="1558456"/>
                <a:ext cx="0" cy="10197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CC5EBC44-FF77-E84C-BDB6-D7602CC5D5D0}"/>
                  </a:ext>
                </a:extLst>
              </p:cNvPr>
              <p:cNvSpPr/>
              <p:nvPr/>
            </p:nvSpPr>
            <p:spPr>
              <a:xfrm>
                <a:off x="2543133" y="1654316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BE5EA9BF-7C09-104E-9947-2ABE8C048734}"/>
                  </a:ext>
                </a:extLst>
              </p:cNvPr>
              <p:cNvSpPr/>
              <p:nvPr/>
            </p:nvSpPr>
            <p:spPr>
              <a:xfrm>
                <a:off x="2543133" y="1778946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C3508205-01AF-D04E-8461-3E297579070D}"/>
                  </a:ext>
                </a:extLst>
              </p:cNvPr>
              <p:cNvSpPr/>
              <p:nvPr/>
            </p:nvSpPr>
            <p:spPr>
              <a:xfrm>
                <a:off x="2543133" y="194375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D07E9D3A-BDF9-C640-97CC-313F3AA92FD0}"/>
                  </a:ext>
                </a:extLst>
              </p:cNvPr>
              <p:cNvSpPr/>
              <p:nvPr/>
            </p:nvSpPr>
            <p:spPr>
              <a:xfrm>
                <a:off x="2543293" y="2073212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1A501A6A-50E3-F544-9C91-842FA8F1E119}"/>
                  </a:ext>
                </a:extLst>
              </p:cNvPr>
              <p:cNvSpPr/>
              <p:nvPr/>
            </p:nvSpPr>
            <p:spPr>
              <a:xfrm>
                <a:off x="2543293" y="2213329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120C7EC5-DD86-BC4F-B180-3D13A84D2A26}"/>
                  </a:ext>
                </a:extLst>
              </p:cNvPr>
              <p:cNvSpPr/>
              <p:nvPr/>
            </p:nvSpPr>
            <p:spPr>
              <a:xfrm>
                <a:off x="2543133" y="235767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8D5C67FB-9E89-214F-9A0A-4D75BFBA984C}"/>
                  </a:ext>
                </a:extLst>
              </p:cNvPr>
              <p:cNvSpPr/>
              <p:nvPr/>
            </p:nvSpPr>
            <p:spPr>
              <a:xfrm>
                <a:off x="2543133" y="2518447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0B0D90DC-B8AC-4341-9C99-1EBC4AEF3403}"/>
                  </a:ext>
                </a:extLst>
              </p:cNvPr>
              <p:cNvSpPr/>
              <p:nvPr/>
            </p:nvSpPr>
            <p:spPr>
              <a:xfrm>
                <a:off x="2543133" y="2669375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19229E14-71F5-E942-9696-3820791B6B1C}"/>
                  </a:ext>
                </a:extLst>
              </p:cNvPr>
              <p:cNvSpPr/>
              <p:nvPr/>
            </p:nvSpPr>
            <p:spPr>
              <a:xfrm>
                <a:off x="2543133" y="279061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1E9F61AA-F88A-5144-B67D-E1F400121C30}"/>
                  </a:ext>
                </a:extLst>
              </p:cNvPr>
              <p:cNvSpPr/>
              <p:nvPr/>
            </p:nvSpPr>
            <p:spPr>
              <a:xfrm>
                <a:off x="2540168" y="2934795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0F60AC3E-FF46-5644-AE6C-636EABF814AD}"/>
                  </a:ext>
                </a:extLst>
              </p:cNvPr>
              <p:cNvSpPr/>
              <p:nvPr/>
            </p:nvSpPr>
            <p:spPr>
              <a:xfrm>
                <a:off x="2147149" y="1649932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EE32495C-727C-8944-9A1B-03CC13B6B731}"/>
                  </a:ext>
                </a:extLst>
              </p:cNvPr>
              <p:cNvSpPr/>
              <p:nvPr/>
            </p:nvSpPr>
            <p:spPr>
              <a:xfrm>
                <a:off x="2147149" y="1774562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32BC6ED4-9771-1B45-8BC9-12D6CBB51712}"/>
                  </a:ext>
                </a:extLst>
              </p:cNvPr>
              <p:cNvSpPr/>
              <p:nvPr/>
            </p:nvSpPr>
            <p:spPr>
              <a:xfrm>
                <a:off x="2147149" y="1939366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FC8B25A1-142C-044A-A13E-56BE8FDC7501}"/>
                  </a:ext>
                </a:extLst>
              </p:cNvPr>
              <p:cNvSpPr/>
              <p:nvPr/>
            </p:nvSpPr>
            <p:spPr>
              <a:xfrm>
                <a:off x="2147309" y="2068828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5C19FCA9-3791-564E-8335-7366B53B2086}"/>
                  </a:ext>
                </a:extLst>
              </p:cNvPr>
              <p:cNvSpPr/>
              <p:nvPr/>
            </p:nvSpPr>
            <p:spPr>
              <a:xfrm>
                <a:off x="2147309" y="2208945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52D706E2-8683-CF40-83D8-FFEDB9FCB989}"/>
                  </a:ext>
                </a:extLst>
              </p:cNvPr>
              <p:cNvSpPr/>
              <p:nvPr/>
            </p:nvSpPr>
            <p:spPr>
              <a:xfrm>
                <a:off x="2147149" y="2353286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6E9891AA-0A04-2041-A0D0-A6DB4192C0D5}"/>
                  </a:ext>
                </a:extLst>
              </p:cNvPr>
              <p:cNvSpPr/>
              <p:nvPr/>
            </p:nvSpPr>
            <p:spPr>
              <a:xfrm>
                <a:off x="2147149" y="251406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BBDC9179-50BE-6641-A349-8B03DD4953EB}"/>
                  </a:ext>
                </a:extLst>
              </p:cNvPr>
              <p:cNvSpPr/>
              <p:nvPr/>
            </p:nvSpPr>
            <p:spPr>
              <a:xfrm>
                <a:off x="2147149" y="2664991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210E0723-1FCC-404D-A957-13076129668F}"/>
                  </a:ext>
                </a:extLst>
              </p:cNvPr>
              <p:cNvSpPr/>
              <p:nvPr/>
            </p:nvSpPr>
            <p:spPr>
              <a:xfrm>
                <a:off x="2147149" y="2786229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9A463153-1AC4-1F4B-BFE0-9C8481EBE507}"/>
                  </a:ext>
                </a:extLst>
              </p:cNvPr>
              <p:cNvSpPr/>
              <p:nvPr/>
            </p:nvSpPr>
            <p:spPr>
              <a:xfrm>
                <a:off x="2144184" y="2930411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E63A3CB4-E326-BC4B-9CDC-647938FA3EAA}"/>
                </a:ext>
              </a:extLst>
            </p:cNvPr>
            <p:cNvSpPr txBox="1"/>
            <p:nvPr/>
          </p:nvSpPr>
          <p:spPr>
            <a:xfrm>
              <a:off x="5406426" y="2342284"/>
              <a:ext cx="734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North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D2C76A11-7978-3740-A8B5-5F25F3F0BFF8}"/>
                </a:ext>
              </a:extLst>
            </p:cNvPr>
            <p:cNvSpPr txBox="1"/>
            <p:nvPr/>
          </p:nvSpPr>
          <p:spPr>
            <a:xfrm>
              <a:off x="1952042" y="2403027"/>
              <a:ext cx="73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South</a:t>
              </a: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54A21F24-745F-7244-B9DA-18A909350F10}"/>
              </a:ext>
            </a:extLst>
          </p:cNvPr>
          <p:cNvSpPr txBox="1"/>
          <p:nvPr/>
        </p:nvSpPr>
        <p:spPr>
          <a:xfrm>
            <a:off x="6582134" y="4199784"/>
            <a:ext cx="55298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How to deploy Small Grid:</a:t>
            </a:r>
          </a:p>
          <a:p>
            <a:pPr marL="342900" indent="-342900">
              <a:buAutoNum type="arabicPeriod"/>
            </a:pPr>
            <a:r>
              <a:rPr lang="en-US" dirty="0"/>
              <a:t>Fill each surfers backpack with 5 microSWIFTs</a:t>
            </a:r>
          </a:p>
          <a:p>
            <a:pPr marL="342900" indent="-342900">
              <a:buAutoNum type="arabicPeriod"/>
            </a:pPr>
            <a:r>
              <a:rPr lang="en-US" dirty="0"/>
              <a:t>Each surfer paddles out past break and drops line of 5 microSWIFTs in closer lines to pier</a:t>
            </a:r>
          </a:p>
          <a:p>
            <a:pPr marL="342900" indent="-342900">
              <a:buAutoNum type="arabicPeriod"/>
            </a:pPr>
            <a:r>
              <a:rPr lang="en-US" dirty="0"/>
              <a:t>Remaining crew drops 5 more microSWIFTs from pier to each surfer</a:t>
            </a:r>
          </a:p>
          <a:p>
            <a:pPr marL="342900" indent="-342900">
              <a:buAutoNum type="arabicPeriod"/>
            </a:pPr>
            <a:r>
              <a:rPr lang="en-US" dirty="0"/>
              <a:t>Each surfer paddles alongshore and each deploys a line of 5 more microSWIFTs past the break </a:t>
            </a:r>
          </a:p>
          <a:p>
            <a:r>
              <a:rPr lang="en-US" dirty="0"/>
              <a:t>Total: 20 microSWIFTs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409664C7-B744-3941-8104-B55242D5E21E}"/>
              </a:ext>
            </a:extLst>
          </p:cNvPr>
          <p:cNvSpPr txBox="1"/>
          <p:nvPr/>
        </p:nvSpPr>
        <p:spPr>
          <a:xfrm>
            <a:off x="1030615" y="4187549"/>
            <a:ext cx="4483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NOTE: cross shore lines start on outside of surf-zone but had to show on this figure.</a:t>
            </a:r>
          </a:p>
        </p:txBody>
      </p:sp>
    </p:spTree>
    <p:extLst>
      <p:ext uri="{BB962C8B-B14F-4D97-AF65-F5344CB8AC3E}">
        <p14:creationId xmlns:p14="http://schemas.microsoft.com/office/powerpoint/2010/main" val="969514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A894BD-6D89-794A-AA3D-AAD968F19B8D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Jetski</a:t>
            </a:r>
            <a:r>
              <a:rPr lang="en-US" sz="2400" dirty="0"/>
              <a:t> Arrays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4082C3-1B98-1A4D-A2F1-A8F714437899}"/>
              </a:ext>
            </a:extLst>
          </p:cNvPr>
          <p:cNvSpPr txBox="1"/>
          <p:nvPr/>
        </p:nvSpPr>
        <p:spPr>
          <a:xfrm>
            <a:off x="836337" y="551622"/>
            <a:ext cx="10962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Conditions for </a:t>
            </a:r>
            <a:r>
              <a:rPr lang="en-US" b="1" dirty="0" err="1"/>
              <a:t>Jetski</a:t>
            </a:r>
            <a:r>
              <a:rPr lang="en-US" b="1" dirty="0"/>
              <a:t> Array:</a:t>
            </a:r>
          </a:p>
          <a:p>
            <a:pPr algn="ctr"/>
            <a:r>
              <a:rPr lang="en-US" dirty="0"/>
              <a:t>4 ft &lt; Forecasted Hs &lt; 10 ft</a:t>
            </a:r>
            <a:r>
              <a:rPr lang="en-US" b="1" dirty="0"/>
              <a:t> and </a:t>
            </a:r>
            <a:r>
              <a:rPr lang="en-US" dirty="0"/>
              <a:t>lifeguards are comfortable taking microSWIFTs out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DFC222-E58B-3A4B-9EEC-11652CF07A8D}"/>
              </a:ext>
            </a:extLst>
          </p:cNvPr>
          <p:cNvSpPr txBox="1"/>
          <p:nvPr/>
        </p:nvSpPr>
        <p:spPr>
          <a:xfrm>
            <a:off x="371820" y="4149887"/>
            <a:ext cx="59622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How to deploy Two Along-Shore Lines:</a:t>
            </a:r>
          </a:p>
          <a:p>
            <a:pPr marL="342900" indent="-342900">
              <a:buAutoNum type="arabicPeriod"/>
            </a:pPr>
            <a:r>
              <a:rPr lang="en-US" dirty="0"/>
              <a:t>Give </a:t>
            </a:r>
            <a:r>
              <a:rPr lang="en-US" dirty="0" err="1"/>
              <a:t>Jetski</a:t>
            </a:r>
            <a:r>
              <a:rPr lang="en-US" dirty="0"/>
              <a:t> 20 microSWIFTs and ask to deploy in a semi-uniform line by dropping them behind them </a:t>
            </a:r>
          </a:p>
          <a:p>
            <a:pPr marL="342900" indent="-342900">
              <a:buAutoNum type="arabicPeriod"/>
            </a:pPr>
            <a:r>
              <a:rPr lang="en-US" dirty="0"/>
              <a:t>Refill a bag with 20 more microSWIFTs and give back to the </a:t>
            </a:r>
            <a:r>
              <a:rPr lang="en-US" dirty="0" err="1"/>
              <a:t>jetski</a:t>
            </a:r>
            <a:r>
              <a:rPr lang="en-US" dirty="0"/>
              <a:t> operator to deploy in the same way</a:t>
            </a:r>
          </a:p>
          <a:p>
            <a:r>
              <a:rPr lang="en-US" dirty="0"/>
              <a:t>( will the </a:t>
            </a:r>
            <a:r>
              <a:rPr lang="en-US" dirty="0" err="1"/>
              <a:t>jetskis</a:t>
            </a:r>
            <a:r>
              <a:rPr lang="en-US" dirty="0"/>
              <a:t> come to the beach to meet us or will be throw them over the pier?)</a:t>
            </a:r>
          </a:p>
          <a:p>
            <a:r>
              <a:rPr lang="en-US" dirty="0"/>
              <a:t>Total: 40 microSWIFTs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A6976D6-6C82-DC48-8FF8-E57B425474E2}"/>
              </a:ext>
            </a:extLst>
          </p:cNvPr>
          <p:cNvSpPr txBox="1"/>
          <p:nvPr/>
        </p:nvSpPr>
        <p:spPr>
          <a:xfrm>
            <a:off x="893487" y="1220624"/>
            <a:ext cx="5117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Two Along-Shore Lines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9D2F1FB-1AE1-874F-9393-B2E177C5E90D}"/>
              </a:ext>
            </a:extLst>
          </p:cNvPr>
          <p:cNvSpPr txBox="1"/>
          <p:nvPr/>
        </p:nvSpPr>
        <p:spPr>
          <a:xfrm>
            <a:off x="6994509" y="1302576"/>
            <a:ext cx="5117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Large Past-Break Grid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FE51B5C-6269-D144-A8A5-BA8DEE252F00}"/>
              </a:ext>
            </a:extLst>
          </p:cNvPr>
          <p:cNvGrpSpPr/>
          <p:nvPr/>
        </p:nvGrpSpPr>
        <p:grpSpPr>
          <a:xfrm>
            <a:off x="6456685" y="1136334"/>
            <a:ext cx="5790849" cy="3094795"/>
            <a:chOff x="434408" y="876787"/>
            <a:chExt cx="6707432" cy="4088257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0201A601-C97C-2045-BF9A-FB4FAC3CBBED}"/>
                </a:ext>
              </a:extLst>
            </p:cNvPr>
            <p:cNvGrpSpPr/>
            <p:nvPr/>
          </p:nvGrpSpPr>
          <p:grpSpPr>
            <a:xfrm>
              <a:off x="434408" y="876787"/>
              <a:ext cx="6707432" cy="4088257"/>
              <a:chOff x="-116130" y="844878"/>
              <a:chExt cx="4755480" cy="2639045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B9FB1489-1401-3E47-85B6-FE792B589F71}"/>
                  </a:ext>
                </a:extLst>
              </p:cNvPr>
              <p:cNvGrpSpPr/>
              <p:nvPr/>
            </p:nvGrpSpPr>
            <p:grpSpPr>
              <a:xfrm>
                <a:off x="-116130" y="844878"/>
                <a:ext cx="4755480" cy="2639045"/>
                <a:chOff x="-287855" y="368173"/>
                <a:chExt cx="8312997" cy="3402482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7E8B0F4B-C509-DD45-940B-09401C72DF38}"/>
                    </a:ext>
                  </a:extLst>
                </p:cNvPr>
                <p:cNvGrpSpPr/>
                <p:nvPr/>
              </p:nvGrpSpPr>
              <p:grpSpPr>
                <a:xfrm>
                  <a:off x="-287855" y="656725"/>
                  <a:ext cx="8312997" cy="2917415"/>
                  <a:chOff x="-329140" y="508624"/>
                  <a:chExt cx="8312997" cy="2917415"/>
                </a:xfrm>
              </p:grpSpPr>
              <p:pic>
                <p:nvPicPr>
                  <p:cNvPr id="122" name="Picture 121">
                    <a:extLst>
                      <a:ext uri="{FF2B5EF4-FFF2-40B4-BE49-F238E27FC236}">
                        <a16:creationId xmlns:a16="http://schemas.microsoft.com/office/drawing/2014/main" id="{559A98C5-6C59-334C-91E9-BBCEAEFFDD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r="3233"/>
                  <a:stretch/>
                </p:blipFill>
                <p:spPr>
                  <a:xfrm>
                    <a:off x="-329140" y="562272"/>
                    <a:ext cx="7811490" cy="2858011"/>
                  </a:xfrm>
                  <a:prstGeom prst="rect">
                    <a:avLst/>
                  </a:prstGeom>
                </p:spPr>
              </p:pic>
              <p:sp>
                <p:nvSpPr>
                  <p:cNvPr id="123" name="TextBox 122">
                    <a:extLst>
                      <a:ext uri="{FF2B5EF4-FFF2-40B4-BE49-F238E27FC236}">
                        <a16:creationId xmlns:a16="http://schemas.microsoft.com/office/drawing/2014/main" id="{871679EC-5CE8-5E41-96F5-98F52610517C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6283040" y="1725222"/>
                    <a:ext cx="2917415" cy="48421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Depth [m]</a:t>
                    </a:r>
                  </a:p>
                </p:txBody>
              </p:sp>
            </p:grpSp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51198933-D8CE-FF48-9A43-E5C627569B6E}"/>
                    </a:ext>
                  </a:extLst>
                </p:cNvPr>
                <p:cNvSpPr txBox="1"/>
                <p:nvPr/>
              </p:nvSpPr>
              <p:spPr>
                <a:xfrm>
                  <a:off x="763045" y="3413524"/>
                  <a:ext cx="6477183" cy="3571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Along Shore Distance [m]</a:t>
                  </a:r>
                </a:p>
              </p:txBody>
            </p:sp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6CD4CC99-6326-E642-A62E-0EA3A6A50D2C}"/>
                    </a:ext>
                  </a:extLst>
                </p:cNvPr>
                <p:cNvSpPr txBox="1"/>
                <p:nvPr/>
              </p:nvSpPr>
              <p:spPr>
                <a:xfrm rot="16200000">
                  <a:off x="-1501007" y="1791900"/>
                  <a:ext cx="3331673" cy="4842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Cross Shore Distance [m]</a:t>
                  </a:r>
                </a:p>
              </p:txBody>
            </p:sp>
          </p:grp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CBBC5962-AAA2-8749-AE36-BBF6D17ECDD6}"/>
                  </a:ext>
                </a:extLst>
              </p:cNvPr>
              <p:cNvCxnSpPr/>
              <p:nvPr/>
            </p:nvCxnSpPr>
            <p:spPr>
              <a:xfrm>
                <a:off x="2830664" y="1558456"/>
                <a:ext cx="0" cy="10197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25D02EC0-807A-4C4A-855C-E39433896B77}"/>
                  </a:ext>
                </a:extLst>
              </p:cNvPr>
              <p:cNvSpPr/>
              <p:nvPr/>
            </p:nvSpPr>
            <p:spPr>
              <a:xfrm>
                <a:off x="1847927" y="236788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1A513106-0228-E446-A102-9F1921972474}"/>
                  </a:ext>
                </a:extLst>
              </p:cNvPr>
              <p:cNvSpPr/>
              <p:nvPr/>
            </p:nvSpPr>
            <p:spPr>
              <a:xfrm>
                <a:off x="1847927" y="2492514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93E9DBD3-0055-454F-B538-157C86DFE7D6}"/>
                  </a:ext>
                </a:extLst>
              </p:cNvPr>
              <p:cNvSpPr/>
              <p:nvPr/>
            </p:nvSpPr>
            <p:spPr>
              <a:xfrm>
                <a:off x="1847927" y="2657318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90F2F83D-5687-2945-9D3A-69DA5B8431DB}"/>
                  </a:ext>
                </a:extLst>
              </p:cNvPr>
              <p:cNvSpPr/>
              <p:nvPr/>
            </p:nvSpPr>
            <p:spPr>
              <a:xfrm>
                <a:off x="1848087" y="2786779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2B178239-DF98-724B-9C30-4BFF051C0F64}"/>
                  </a:ext>
                </a:extLst>
              </p:cNvPr>
              <p:cNvSpPr/>
              <p:nvPr/>
            </p:nvSpPr>
            <p:spPr>
              <a:xfrm>
                <a:off x="1848087" y="2926897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C409D3F-0924-3D4A-9E74-C016917A56B9}"/>
                  </a:ext>
                </a:extLst>
              </p:cNvPr>
              <p:cNvSpPr/>
              <p:nvPr/>
            </p:nvSpPr>
            <p:spPr>
              <a:xfrm>
                <a:off x="2543133" y="235767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81067CC0-1AA1-084D-A03E-4B50AE12C6C2}"/>
                  </a:ext>
                </a:extLst>
              </p:cNvPr>
              <p:cNvSpPr/>
              <p:nvPr/>
            </p:nvSpPr>
            <p:spPr>
              <a:xfrm>
                <a:off x="2543133" y="2518447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5D393C82-7034-C94E-B943-3570AA8297A5}"/>
                  </a:ext>
                </a:extLst>
              </p:cNvPr>
              <p:cNvSpPr/>
              <p:nvPr/>
            </p:nvSpPr>
            <p:spPr>
              <a:xfrm>
                <a:off x="2543133" y="2669375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6E96146F-9257-8A4F-B9CA-C43FD0A809A7}"/>
                  </a:ext>
                </a:extLst>
              </p:cNvPr>
              <p:cNvSpPr/>
              <p:nvPr/>
            </p:nvSpPr>
            <p:spPr>
              <a:xfrm>
                <a:off x="2543133" y="279061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597CAEE4-3B17-3C43-B79E-413B77D6D02E}"/>
                  </a:ext>
                </a:extLst>
              </p:cNvPr>
              <p:cNvSpPr/>
              <p:nvPr/>
            </p:nvSpPr>
            <p:spPr>
              <a:xfrm>
                <a:off x="2540168" y="2934795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369A5284-5F3A-5642-891F-0260E1BBEC24}"/>
                  </a:ext>
                </a:extLst>
              </p:cNvPr>
              <p:cNvSpPr/>
              <p:nvPr/>
            </p:nvSpPr>
            <p:spPr>
              <a:xfrm>
                <a:off x="1451943" y="236350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630BCF0C-EC6F-2F4C-A258-26F2D4CD2A4C}"/>
                  </a:ext>
                </a:extLst>
              </p:cNvPr>
              <p:cNvSpPr/>
              <p:nvPr/>
            </p:nvSpPr>
            <p:spPr>
              <a:xfrm>
                <a:off x="1451943" y="248813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B94C6192-3EF3-1640-893E-BD95348D711F}"/>
                  </a:ext>
                </a:extLst>
              </p:cNvPr>
              <p:cNvSpPr/>
              <p:nvPr/>
            </p:nvSpPr>
            <p:spPr>
              <a:xfrm>
                <a:off x="1451943" y="2652934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1166109F-F14F-314B-8BD7-1345941B7997}"/>
                  </a:ext>
                </a:extLst>
              </p:cNvPr>
              <p:cNvSpPr/>
              <p:nvPr/>
            </p:nvSpPr>
            <p:spPr>
              <a:xfrm>
                <a:off x="1452103" y="2782395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42186F73-ABF6-D542-BB7E-65CFE48C87D6}"/>
                  </a:ext>
                </a:extLst>
              </p:cNvPr>
              <p:cNvSpPr/>
              <p:nvPr/>
            </p:nvSpPr>
            <p:spPr>
              <a:xfrm>
                <a:off x="1452103" y="292251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0F94941D-2ECB-154D-B1C8-2A6FF0BEA246}"/>
                  </a:ext>
                </a:extLst>
              </p:cNvPr>
              <p:cNvSpPr/>
              <p:nvPr/>
            </p:nvSpPr>
            <p:spPr>
              <a:xfrm>
                <a:off x="2147149" y="2353286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FA6FC1EE-E8BB-744F-A02B-0560AF1D6B2F}"/>
                  </a:ext>
                </a:extLst>
              </p:cNvPr>
              <p:cNvSpPr/>
              <p:nvPr/>
            </p:nvSpPr>
            <p:spPr>
              <a:xfrm>
                <a:off x="2147149" y="251406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79942970-EE27-D047-8B32-BE0A8FE847F3}"/>
                  </a:ext>
                </a:extLst>
              </p:cNvPr>
              <p:cNvSpPr/>
              <p:nvPr/>
            </p:nvSpPr>
            <p:spPr>
              <a:xfrm>
                <a:off x="2147149" y="2664991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02C120E9-938F-AF40-92F7-4D36EA01DE05}"/>
                  </a:ext>
                </a:extLst>
              </p:cNvPr>
              <p:cNvSpPr/>
              <p:nvPr/>
            </p:nvSpPr>
            <p:spPr>
              <a:xfrm>
                <a:off x="2147149" y="2786229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7CDF3AAE-0C22-C940-9A33-6DE3BCB293CE}"/>
                  </a:ext>
                </a:extLst>
              </p:cNvPr>
              <p:cNvSpPr/>
              <p:nvPr/>
            </p:nvSpPr>
            <p:spPr>
              <a:xfrm>
                <a:off x="2144184" y="2930411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6BA8739C-A587-CA4C-AB7A-38875CEF18FA}"/>
                </a:ext>
              </a:extLst>
            </p:cNvPr>
            <p:cNvSpPr txBox="1"/>
            <p:nvPr/>
          </p:nvSpPr>
          <p:spPr>
            <a:xfrm>
              <a:off x="5406426" y="2342284"/>
              <a:ext cx="734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North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DFE2B1A-68C9-8749-96F4-67D4F704C999}"/>
                </a:ext>
              </a:extLst>
            </p:cNvPr>
            <p:cNvSpPr txBox="1"/>
            <p:nvPr/>
          </p:nvSpPr>
          <p:spPr>
            <a:xfrm>
              <a:off x="1952042" y="2403027"/>
              <a:ext cx="73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South</a:t>
              </a: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54A21F24-745F-7244-B9DA-18A909350F10}"/>
              </a:ext>
            </a:extLst>
          </p:cNvPr>
          <p:cNvSpPr txBox="1"/>
          <p:nvPr/>
        </p:nvSpPr>
        <p:spPr>
          <a:xfrm>
            <a:off x="6582134" y="4123584"/>
            <a:ext cx="5529828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How to deploy Large Past-Break Grid:</a:t>
            </a:r>
          </a:p>
          <a:p>
            <a:pPr marL="342900" indent="-342900">
              <a:buAutoNum type="arabicPeriod"/>
            </a:pPr>
            <a:r>
              <a:rPr lang="en-US" dirty="0"/>
              <a:t>Give </a:t>
            </a:r>
            <a:r>
              <a:rPr lang="en-US" dirty="0" err="1"/>
              <a:t>jetski</a:t>
            </a:r>
            <a:r>
              <a:rPr lang="en-US" dirty="0"/>
              <a:t> operator 20 microSWIFTs and ask to deploy in a semi-uniform grid on south side of pier by dropping them behind them inn “lawn-mowing” pattern</a:t>
            </a:r>
          </a:p>
          <a:p>
            <a:pPr marL="342900" indent="-342900">
              <a:buAutoNum type="arabicPeriod"/>
            </a:pPr>
            <a:r>
              <a:rPr lang="en-US" dirty="0"/>
              <a:t>Refill a bag with 20 more microSWIFTs and give back to the </a:t>
            </a:r>
            <a:r>
              <a:rPr lang="en-US" dirty="0" err="1"/>
              <a:t>jetski</a:t>
            </a:r>
            <a:r>
              <a:rPr lang="en-US" dirty="0"/>
              <a:t> operator to deploy in the same way on the north side </a:t>
            </a:r>
          </a:p>
          <a:p>
            <a:r>
              <a:rPr lang="en-US" sz="1400" dirty="0"/>
              <a:t>(Need to be careful of Britt and Steve’s pipes on north side)</a:t>
            </a:r>
          </a:p>
          <a:p>
            <a:r>
              <a:rPr lang="en-US" dirty="0"/>
              <a:t>Total: 40 microSWIFTs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B330DF7-3F3F-6346-9638-A197074CEB59}"/>
              </a:ext>
            </a:extLst>
          </p:cNvPr>
          <p:cNvGrpSpPr/>
          <p:nvPr/>
        </p:nvGrpSpPr>
        <p:grpSpPr>
          <a:xfrm>
            <a:off x="252775" y="1108720"/>
            <a:ext cx="5790849" cy="3094795"/>
            <a:chOff x="252775" y="1034289"/>
            <a:chExt cx="5790849" cy="309479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1BA5194-FE7E-DE47-84F8-B3971797FC81}"/>
                </a:ext>
              </a:extLst>
            </p:cNvPr>
            <p:cNvGrpSpPr/>
            <p:nvPr/>
          </p:nvGrpSpPr>
          <p:grpSpPr>
            <a:xfrm>
              <a:off x="252775" y="1034289"/>
              <a:ext cx="5790849" cy="3094795"/>
              <a:chOff x="633936" y="962988"/>
              <a:chExt cx="5790849" cy="3094795"/>
            </a:xfrm>
          </p:grpSpPr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178E7C23-23B0-224B-A455-5E8B1DFBF1A4}"/>
                  </a:ext>
                </a:extLst>
              </p:cNvPr>
              <p:cNvGrpSpPr/>
              <p:nvPr/>
            </p:nvGrpSpPr>
            <p:grpSpPr>
              <a:xfrm>
                <a:off x="633936" y="962988"/>
                <a:ext cx="5790849" cy="3094795"/>
                <a:chOff x="434408" y="876787"/>
                <a:chExt cx="6707432" cy="4088257"/>
              </a:xfrm>
            </p:grpSpPr>
            <p:grpSp>
              <p:nvGrpSpPr>
                <p:cNvPr id="196" name="Group 195">
                  <a:extLst>
                    <a:ext uri="{FF2B5EF4-FFF2-40B4-BE49-F238E27FC236}">
                      <a16:creationId xmlns:a16="http://schemas.microsoft.com/office/drawing/2014/main" id="{6A33FDF6-B22E-2647-A9B9-2D818A24CC32}"/>
                    </a:ext>
                  </a:extLst>
                </p:cNvPr>
                <p:cNvGrpSpPr/>
                <p:nvPr/>
              </p:nvGrpSpPr>
              <p:grpSpPr>
                <a:xfrm>
                  <a:off x="434408" y="876787"/>
                  <a:ext cx="6707432" cy="4088257"/>
                  <a:chOff x="-116130" y="844878"/>
                  <a:chExt cx="4755480" cy="2639045"/>
                </a:xfrm>
              </p:grpSpPr>
              <p:grpSp>
                <p:nvGrpSpPr>
                  <p:cNvPr id="199" name="Group 198">
                    <a:extLst>
                      <a:ext uri="{FF2B5EF4-FFF2-40B4-BE49-F238E27FC236}">
                        <a16:creationId xmlns:a16="http://schemas.microsoft.com/office/drawing/2014/main" id="{5280F130-D29E-5A4F-A111-4AEF7E6AFF3A}"/>
                      </a:ext>
                    </a:extLst>
                  </p:cNvPr>
                  <p:cNvGrpSpPr/>
                  <p:nvPr/>
                </p:nvGrpSpPr>
                <p:grpSpPr>
                  <a:xfrm>
                    <a:off x="-116130" y="844878"/>
                    <a:ext cx="4755480" cy="2639045"/>
                    <a:chOff x="121631" y="1454031"/>
                    <a:chExt cx="8312997" cy="3402482"/>
                  </a:xfrm>
                </p:grpSpPr>
                <p:grpSp>
                  <p:nvGrpSpPr>
                    <p:cNvPr id="221" name="Group 220">
                      <a:extLst>
                        <a:ext uri="{FF2B5EF4-FFF2-40B4-BE49-F238E27FC236}">
                          <a16:creationId xmlns:a16="http://schemas.microsoft.com/office/drawing/2014/main" id="{3A015F1E-EA58-D34D-B042-39D5C09947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1631" y="1454031"/>
                      <a:ext cx="8312997" cy="3402482"/>
                      <a:chOff x="-287855" y="368173"/>
                      <a:chExt cx="8312997" cy="3402482"/>
                    </a:xfrm>
                  </p:grpSpPr>
                  <p:grpSp>
                    <p:nvGrpSpPr>
                      <p:cNvPr id="224" name="Group 223">
                        <a:extLst>
                          <a:ext uri="{FF2B5EF4-FFF2-40B4-BE49-F238E27FC236}">
                            <a16:creationId xmlns:a16="http://schemas.microsoft.com/office/drawing/2014/main" id="{C72F34A8-635B-E24D-A129-C6119D353FF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-287855" y="656725"/>
                        <a:ext cx="8312997" cy="2917415"/>
                        <a:chOff x="-329140" y="508624"/>
                        <a:chExt cx="8312997" cy="2917415"/>
                      </a:xfrm>
                    </p:grpSpPr>
                    <p:pic>
                      <p:nvPicPr>
                        <p:cNvPr id="230" name="Picture 229">
                          <a:extLst>
                            <a:ext uri="{FF2B5EF4-FFF2-40B4-BE49-F238E27FC236}">
                              <a16:creationId xmlns:a16="http://schemas.microsoft.com/office/drawing/2014/main" id="{8320EE0C-DE9B-1D46-B055-3FA327D6CF5A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3"/>
                        <a:srcRect r="3233"/>
                        <a:stretch/>
                      </p:blipFill>
                      <p:spPr>
                        <a:xfrm>
                          <a:off x="-329140" y="562272"/>
                          <a:ext cx="7811490" cy="2858011"/>
                        </a:xfrm>
                        <a:prstGeom prst="rect">
                          <a:avLst/>
                        </a:prstGeom>
                      </p:spPr>
                    </p:pic>
                    <p:sp>
                      <p:nvSpPr>
                        <p:cNvPr id="231" name="TextBox 230">
                          <a:extLst>
                            <a:ext uri="{FF2B5EF4-FFF2-40B4-BE49-F238E27FC236}">
                              <a16:creationId xmlns:a16="http://schemas.microsoft.com/office/drawing/2014/main" id="{2401E955-F14F-A542-B9FD-A7C9675EE303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 rot="5400000">
                          <a:off x="6283040" y="1725222"/>
                          <a:ext cx="2917415" cy="48421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Depth [m]</a:t>
                          </a:r>
                        </a:p>
                      </p:txBody>
                    </p:sp>
                  </p:grpSp>
                  <p:sp>
                    <p:nvSpPr>
                      <p:cNvPr id="225" name="TextBox 224">
                        <a:extLst>
                          <a:ext uri="{FF2B5EF4-FFF2-40B4-BE49-F238E27FC236}">
                            <a16:creationId xmlns:a16="http://schemas.microsoft.com/office/drawing/2014/main" id="{1BEFFC92-EF36-A345-AC7D-8C027870964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63045" y="3413524"/>
                        <a:ext cx="6477183" cy="35713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Along Shore Distance [m]</a:t>
                        </a:r>
                      </a:p>
                    </p:txBody>
                  </p:sp>
                  <p:sp>
                    <p:nvSpPr>
                      <p:cNvPr id="226" name="TextBox 225">
                        <a:extLst>
                          <a:ext uri="{FF2B5EF4-FFF2-40B4-BE49-F238E27FC236}">
                            <a16:creationId xmlns:a16="http://schemas.microsoft.com/office/drawing/2014/main" id="{ACCE7C9F-E3E7-264C-B329-98EDED07BCAF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16200000">
                        <a:off x="-1501007" y="1791900"/>
                        <a:ext cx="3331673" cy="48421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Cross Shore Distance [m]</a:t>
                        </a:r>
                      </a:p>
                    </p:txBody>
                  </p:sp>
                  <p:grpSp>
                    <p:nvGrpSpPr>
                      <p:cNvPr id="227" name="Group 226">
                        <a:extLst>
                          <a:ext uri="{FF2B5EF4-FFF2-40B4-BE49-F238E27FC236}">
                            <a16:creationId xmlns:a16="http://schemas.microsoft.com/office/drawing/2014/main" id="{E4542C3E-5E3C-A045-85EC-20759FCC83B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689738" y="2816694"/>
                        <a:ext cx="353173" cy="309938"/>
                        <a:chOff x="6689738" y="2816694"/>
                        <a:chExt cx="353173" cy="309938"/>
                      </a:xfrm>
                    </p:grpSpPr>
                    <p:cxnSp>
                      <p:nvCxnSpPr>
                        <p:cNvPr id="228" name="Straight Arrow Connector 227">
                          <a:extLst>
                            <a:ext uri="{FF2B5EF4-FFF2-40B4-BE49-F238E27FC236}">
                              <a16:creationId xmlns:a16="http://schemas.microsoft.com/office/drawing/2014/main" id="{49C500F4-F80A-0145-804B-0BC8E5BB0371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708656" y="2838092"/>
                          <a:ext cx="0" cy="288540"/>
                        </a:xfrm>
                        <a:prstGeom prst="straightConnector1">
                          <a:avLst/>
                        </a:prstGeom>
                        <a:ln w="41275"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229" name="Straight Arrow Connector 228">
                          <a:extLst>
                            <a:ext uri="{FF2B5EF4-FFF2-40B4-BE49-F238E27FC236}">
                              <a16:creationId xmlns:a16="http://schemas.microsoft.com/office/drawing/2014/main" id="{09835654-72B4-B64A-8DA9-B10D8728B03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689738" y="2816694"/>
                          <a:ext cx="353173" cy="0"/>
                        </a:xfrm>
                        <a:prstGeom prst="straightConnector1">
                          <a:avLst/>
                        </a:prstGeom>
                        <a:ln w="41275"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sp>
                  <p:nvSpPr>
                    <p:cNvPr id="222" name="TextBox 221">
                      <a:extLst>
                        <a:ext uri="{FF2B5EF4-FFF2-40B4-BE49-F238E27FC236}">
                          <a16:creationId xmlns:a16="http://schemas.microsoft.com/office/drawing/2014/main" id="{5F646294-DDD3-9E4D-89AE-9BB639D18CA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530898" y="3958916"/>
                      <a:ext cx="650976" cy="3372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FF0000"/>
                          </a:solidFill>
                          <a:latin typeface="Helvetica" pitchFamily="2" charset="0"/>
                        </a:rPr>
                        <a:t>XS</a:t>
                      </a:r>
                    </a:p>
                  </p:txBody>
                </p:sp>
                <p:sp>
                  <p:nvSpPr>
                    <p:cNvPr id="223" name="TextBox 222">
                      <a:extLst>
                        <a:ext uri="{FF2B5EF4-FFF2-40B4-BE49-F238E27FC236}">
                          <a16:creationId xmlns:a16="http://schemas.microsoft.com/office/drawing/2014/main" id="{5FADF9C9-73F8-4A48-964C-777ED6CF6BA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906283" y="3637334"/>
                      <a:ext cx="650976" cy="3372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FF0000"/>
                          </a:solidFill>
                          <a:latin typeface="Helvetica" pitchFamily="2" charset="0"/>
                        </a:rPr>
                        <a:t>AS</a:t>
                      </a:r>
                    </a:p>
                  </p:txBody>
                </p:sp>
              </p:grpSp>
              <p:cxnSp>
                <p:nvCxnSpPr>
                  <p:cNvPr id="200" name="Straight Connector 199">
                    <a:extLst>
                      <a:ext uri="{FF2B5EF4-FFF2-40B4-BE49-F238E27FC236}">
                        <a16:creationId xmlns:a16="http://schemas.microsoft.com/office/drawing/2014/main" id="{BEE897C9-B689-9B41-A725-757151AA2160}"/>
                      </a:ext>
                    </a:extLst>
                  </p:cNvPr>
                  <p:cNvCxnSpPr/>
                  <p:nvPr/>
                </p:nvCxnSpPr>
                <p:spPr>
                  <a:xfrm>
                    <a:off x="2830664" y="1558456"/>
                    <a:ext cx="0" cy="101972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97" name="TextBox 196">
                  <a:extLst>
                    <a:ext uri="{FF2B5EF4-FFF2-40B4-BE49-F238E27FC236}">
                      <a16:creationId xmlns:a16="http://schemas.microsoft.com/office/drawing/2014/main" id="{19B9DD13-8958-E64D-AACC-96F79B9300CC}"/>
                    </a:ext>
                  </a:extLst>
                </p:cNvPr>
                <p:cNvSpPr txBox="1"/>
                <p:nvPr/>
              </p:nvSpPr>
              <p:spPr>
                <a:xfrm>
                  <a:off x="5406426" y="2342284"/>
                  <a:ext cx="7344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North</a:t>
                  </a:r>
                </a:p>
              </p:txBody>
            </p:sp>
            <p:sp>
              <p:nvSpPr>
                <p:cNvPr id="198" name="TextBox 197">
                  <a:extLst>
                    <a:ext uri="{FF2B5EF4-FFF2-40B4-BE49-F238E27FC236}">
                      <a16:creationId xmlns:a16="http://schemas.microsoft.com/office/drawing/2014/main" id="{39651376-0D0F-5A4B-A93A-2B5C5522E7DF}"/>
                    </a:ext>
                  </a:extLst>
                </p:cNvPr>
                <p:cNvSpPr txBox="1"/>
                <p:nvPr/>
              </p:nvSpPr>
              <p:spPr>
                <a:xfrm>
                  <a:off x="1952042" y="2403027"/>
                  <a:ext cx="73289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South</a:t>
                  </a:r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10FDA9E3-23C7-524A-994C-93F2DFF2B09B}"/>
                  </a:ext>
                </a:extLst>
              </p:cNvPr>
              <p:cNvGrpSpPr/>
              <p:nvPr/>
            </p:nvGrpSpPr>
            <p:grpSpPr>
              <a:xfrm rot="5400000">
                <a:off x="3242726" y="2551119"/>
                <a:ext cx="53430" cy="1331371"/>
                <a:chOff x="5988202" y="692226"/>
                <a:chExt cx="53430" cy="1331371"/>
              </a:xfrm>
            </p:grpSpPr>
            <p:sp>
              <p:nvSpPr>
                <p:cNvPr id="173" name="Oval 172">
                  <a:extLst>
                    <a:ext uri="{FF2B5EF4-FFF2-40B4-BE49-F238E27FC236}">
                      <a16:creationId xmlns:a16="http://schemas.microsoft.com/office/drawing/2014/main" id="{3497CEE7-7C50-D54F-81A1-6A0EB3B84309}"/>
                    </a:ext>
                  </a:extLst>
                </p:cNvPr>
                <p:cNvSpPr/>
                <p:nvPr/>
              </p:nvSpPr>
              <p:spPr>
                <a:xfrm>
                  <a:off x="5991168" y="692226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D003593A-5964-C244-A48C-F74D681DFADA}"/>
                    </a:ext>
                  </a:extLst>
                </p:cNvPr>
                <p:cNvSpPr/>
                <p:nvPr/>
              </p:nvSpPr>
              <p:spPr>
                <a:xfrm>
                  <a:off x="5991168" y="816857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5" name="Oval 174">
                  <a:extLst>
                    <a:ext uri="{FF2B5EF4-FFF2-40B4-BE49-F238E27FC236}">
                      <a16:creationId xmlns:a16="http://schemas.microsoft.com/office/drawing/2014/main" id="{70039579-BA67-9742-A099-D9C2283D15EC}"/>
                    </a:ext>
                  </a:extLst>
                </p:cNvPr>
                <p:cNvSpPr/>
                <p:nvPr/>
              </p:nvSpPr>
              <p:spPr>
                <a:xfrm>
                  <a:off x="5991168" y="981661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6" name="Oval 175">
                  <a:extLst>
                    <a:ext uri="{FF2B5EF4-FFF2-40B4-BE49-F238E27FC236}">
                      <a16:creationId xmlns:a16="http://schemas.microsoft.com/office/drawing/2014/main" id="{D3BE86DF-360B-1142-BC3C-27E826706E95}"/>
                    </a:ext>
                  </a:extLst>
                </p:cNvPr>
                <p:cNvSpPr/>
                <p:nvPr/>
              </p:nvSpPr>
              <p:spPr>
                <a:xfrm>
                  <a:off x="5991328" y="1111123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7" name="Oval 176">
                  <a:extLst>
                    <a:ext uri="{FF2B5EF4-FFF2-40B4-BE49-F238E27FC236}">
                      <a16:creationId xmlns:a16="http://schemas.microsoft.com/office/drawing/2014/main" id="{552794E9-08A8-7F43-9013-4425213A1751}"/>
                    </a:ext>
                  </a:extLst>
                </p:cNvPr>
                <p:cNvSpPr/>
                <p:nvPr/>
              </p:nvSpPr>
              <p:spPr>
                <a:xfrm>
                  <a:off x="5991328" y="1251240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8" name="Oval 177">
                  <a:extLst>
                    <a:ext uri="{FF2B5EF4-FFF2-40B4-BE49-F238E27FC236}">
                      <a16:creationId xmlns:a16="http://schemas.microsoft.com/office/drawing/2014/main" id="{551DEC20-08CC-354F-B68A-3A447657AABD}"/>
                    </a:ext>
                  </a:extLst>
                </p:cNvPr>
                <p:cNvSpPr/>
                <p:nvPr/>
              </p:nvSpPr>
              <p:spPr>
                <a:xfrm>
                  <a:off x="5991168" y="1395581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9" name="Oval 178">
                  <a:extLst>
                    <a:ext uri="{FF2B5EF4-FFF2-40B4-BE49-F238E27FC236}">
                      <a16:creationId xmlns:a16="http://schemas.microsoft.com/office/drawing/2014/main" id="{A178EA9E-48A8-D048-8997-2B9BC9C7317A}"/>
                    </a:ext>
                  </a:extLst>
                </p:cNvPr>
                <p:cNvSpPr/>
                <p:nvPr/>
              </p:nvSpPr>
              <p:spPr>
                <a:xfrm>
                  <a:off x="5991168" y="1556358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Oval 179">
                  <a:extLst>
                    <a:ext uri="{FF2B5EF4-FFF2-40B4-BE49-F238E27FC236}">
                      <a16:creationId xmlns:a16="http://schemas.microsoft.com/office/drawing/2014/main" id="{C92A62F6-37A6-0E4F-B9F8-70869A9F4834}"/>
                    </a:ext>
                  </a:extLst>
                </p:cNvPr>
                <p:cNvSpPr/>
                <p:nvPr/>
              </p:nvSpPr>
              <p:spPr>
                <a:xfrm>
                  <a:off x="5991168" y="1707286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Oval 180">
                  <a:extLst>
                    <a:ext uri="{FF2B5EF4-FFF2-40B4-BE49-F238E27FC236}">
                      <a16:creationId xmlns:a16="http://schemas.microsoft.com/office/drawing/2014/main" id="{63474EE0-54DF-384E-AE13-F1B38BADBE77}"/>
                    </a:ext>
                  </a:extLst>
                </p:cNvPr>
                <p:cNvSpPr/>
                <p:nvPr/>
              </p:nvSpPr>
              <p:spPr>
                <a:xfrm>
                  <a:off x="5991168" y="1828524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Oval 181">
                  <a:extLst>
                    <a:ext uri="{FF2B5EF4-FFF2-40B4-BE49-F238E27FC236}">
                      <a16:creationId xmlns:a16="http://schemas.microsoft.com/office/drawing/2014/main" id="{A14CB381-1A15-5540-9654-02ECE06C76B9}"/>
                    </a:ext>
                  </a:extLst>
                </p:cNvPr>
                <p:cNvSpPr/>
                <p:nvPr/>
              </p:nvSpPr>
              <p:spPr>
                <a:xfrm>
                  <a:off x="5988202" y="1972706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012AD707-1BA3-7E42-860D-E6FB465EB52E}"/>
                  </a:ext>
                </a:extLst>
              </p:cNvPr>
              <p:cNvGrpSpPr/>
              <p:nvPr/>
            </p:nvGrpSpPr>
            <p:grpSpPr>
              <a:xfrm rot="5400000">
                <a:off x="4666809" y="2552521"/>
                <a:ext cx="53430" cy="1331371"/>
                <a:chOff x="5988202" y="692226"/>
                <a:chExt cx="53430" cy="1331371"/>
              </a:xfrm>
            </p:grpSpPr>
            <p:sp>
              <p:nvSpPr>
                <p:cNvPr id="184" name="Oval 183">
                  <a:extLst>
                    <a:ext uri="{FF2B5EF4-FFF2-40B4-BE49-F238E27FC236}">
                      <a16:creationId xmlns:a16="http://schemas.microsoft.com/office/drawing/2014/main" id="{7BE13E48-7980-FB4E-B625-249FF606493C}"/>
                    </a:ext>
                  </a:extLst>
                </p:cNvPr>
                <p:cNvSpPr/>
                <p:nvPr/>
              </p:nvSpPr>
              <p:spPr>
                <a:xfrm>
                  <a:off x="5991168" y="692226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5" name="Oval 184">
                  <a:extLst>
                    <a:ext uri="{FF2B5EF4-FFF2-40B4-BE49-F238E27FC236}">
                      <a16:creationId xmlns:a16="http://schemas.microsoft.com/office/drawing/2014/main" id="{88D6539F-A75B-8144-9577-6D0859895315}"/>
                    </a:ext>
                  </a:extLst>
                </p:cNvPr>
                <p:cNvSpPr/>
                <p:nvPr/>
              </p:nvSpPr>
              <p:spPr>
                <a:xfrm>
                  <a:off x="5991168" y="816857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6" name="Oval 185">
                  <a:extLst>
                    <a:ext uri="{FF2B5EF4-FFF2-40B4-BE49-F238E27FC236}">
                      <a16:creationId xmlns:a16="http://schemas.microsoft.com/office/drawing/2014/main" id="{A2108900-CC3A-6440-80C2-17C4C03071FA}"/>
                    </a:ext>
                  </a:extLst>
                </p:cNvPr>
                <p:cNvSpPr/>
                <p:nvPr/>
              </p:nvSpPr>
              <p:spPr>
                <a:xfrm>
                  <a:off x="5991168" y="981661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Oval 186">
                  <a:extLst>
                    <a:ext uri="{FF2B5EF4-FFF2-40B4-BE49-F238E27FC236}">
                      <a16:creationId xmlns:a16="http://schemas.microsoft.com/office/drawing/2014/main" id="{96013E2A-4308-D045-8DA0-F39B3FBA439A}"/>
                    </a:ext>
                  </a:extLst>
                </p:cNvPr>
                <p:cNvSpPr/>
                <p:nvPr/>
              </p:nvSpPr>
              <p:spPr>
                <a:xfrm>
                  <a:off x="5991328" y="1111123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Oval 187">
                  <a:extLst>
                    <a:ext uri="{FF2B5EF4-FFF2-40B4-BE49-F238E27FC236}">
                      <a16:creationId xmlns:a16="http://schemas.microsoft.com/office/drawing/2014/main" id="{D9E123B3-91AA-124D-8F4D-0E16DF7BFB96}"/>
                    </a:ext>
                  </a:extLst>
                </p:cNvPr>
                <p:cNvSpPr/>
                <p:nvPr/>
              </p:nvSpPr>
              <p:spPr>
                <a:xfrm>
                  <a:off x="5991328" y="1251240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9" name="Oval 188">
                  <a:extLst>
                    <a:ext uri="{FF2B5EF4-FFF2-40B4-BE49-F238E27FC236}">
                      <a16:creationId xmlns:a16="http://schemas.microsoft.com/office/drawing/2014/main" id="{6CB0742F-D3D3-7049-8CB1-64C4D7B3B441}"/>
                    </a:ext>
                  </a:extLst>
                </p:cNvPr>
                <p:cNvSpPr/>
                <p:nvPr/>
              </p:nvSpPr>
              <p:spPr>
                <a:xfrm>
                  <a:off x="5991168" y="1395581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0" name="Oval 189">
                  <a:extLst>
                    <a:ext uri="{FF2B5EF4-FFF2-40B4-BE49-F238E27FC236}">
                      <a16:creationId xmlns:a16="http://schemas.microsoft.com/office/drawing/2014/main" id="{CA2551CE-F635-8C45-88D6-17D94309EED9}"/>
                    </a:ext>
                  </a:extLst>
                </p:cNvPr>
                <p:cNvSpPr/>
                <p:nvPr/>
              </p:nvSpPr>
              <p:spPr>
                <a:xfrm>
                  <a:off x="5991168" y="1556358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Oval 190">
                  <a:extLst>
                    <a:ext uri="{FF2B5EF4-FFF2-40B4-BE49-F238E27FC236}">
                      <a16:creationId xmlns:a16="http://schemas.microsoft.com/office/drawing/2014/main" id="{5E3FEB68-D3B0-3649-A704-66185DF8D12D}"/>
                    </a:ext>
                  </a:extLst>
                </p:cNvPr>
                <p:cNvSpPr/>
                <p:nvPr/>
              </p:nvSpPr>
              <p:spPr>
                <a:xfrm>
                  <a:off x="5991168" y="1707286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Oval 191">
                  <a:extLst>
                    <a:ext uri="{FF2B5EF4-FFF2-40B4-BE49-F238E27FC236}">
                      <a16:creationId xmlns:a16="http://schemas.microsoft.com/office/drawing/2014/main" id="{5A0B0E7B-2D38-C143-AD46-477E01CA4ED7}"/>
                    </a:ext>
                  </a:extLst>
                </p:cNvPr>
                <p:cNvSpPr/>
                <p:nvPr/>
              </p:nvSpPr>
              <p:spPr>
                <a:xfrm>
                  <a:off x="5991168" y="1828524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Oval 192">
                  <a:extLst>
                    <a:ext uri="{FF2B5EF4-FFF2-40B4-BE49-F238E27FC236}">
                      <a16:creationId xmlns:a16="http://schemas.microsoft.com/office/drawing/2014/main" id="{306743D4-56DD-6B45-9F24-9C5DF5633DAD}"/>
                    </a:ext>
                  </a:extLst>
                </p:cNvPr>
                <p:cNvSpPr/>
                <p:nvPr/>
              </p:nvSpPr>
              <p:spPr>
                <a:xfrm>
                  <a:off x="5988202" y="1972706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B0B8316F-6867-FF47-AF3E-39C385CF078D}"/>
                </a:ext>
              </a:extLst>
            </p:cNvPr>
            <p:cNvSpPr/>
            <p:nvPr/>
          </p:nvSpPr>
          <p:spPr>
            <a:xfrm rot="5400000">
              <a:off x="3507335" y="3128731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C1686649-72B5-BB46-8A68-9B4CA1FA3D9E}"/>
                </a:ext>
              </a:extLst>
            </p:cNvPr>
            <p:cNvSpPr/>
            <p:nvPr/>
          </p:nvSpPr>
          <p:spPr>
            <a:xfrm rot="5400000">
              <a:off x="3382705" y="3128731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E9305960-CEFD-814E-9B6F-7EFF5F6E19CC}"/>
                </a:ext>
              </a:extLst>
            </p:cNvPr>
            <p:cNvSpPr/>
            <p:nvPr/>
          </p:nvSpPr>
          <p:spPr>
            <a:xfrm rot="5400000">
              <a:off x="3217901" y="3128731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AA15DD4A-5750-E942-9786-289512D84348}"/>
                </a:ext>
              </a:extLst>
            </p:cNvPr>
            <p:cNvSpPr/>
            <p:nvPr/>
          </p:nvSpPr>
          <p:spPr>
            <a:xfrm rot="5400000">
              <a:off x="3088439" y="3128891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D7C81271-216F-8645-8CA1-08477C7A8EE8}"/>
                </a:ext>
              </a:extLst>
            </p:cNvPr>
            <p:cNvSpPr/>
            <p:nvPr/>
          </p:nvSpPr>
          <p:spPr>
            <a:xfrm rot="5400000">
              <a:off x="2948322" y="3128891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AD3CE59E-4566-D04A-8B26-B6D6BC4A9C71}"/>
                </a:ext>
              </a:extLst>
            </p:cNvPr>
            <p:cNvSpPr/>
            <p:nvPr/>
          </p:nvSpPr>
          <p:spPr>
            <a:xfrm rot="5400000">
              <a:off x="2803981" y="3128731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F756D508-D921-3446-A3D4-C531B5BB647C}"/>
                </a:ext>
              </a:extLst>
            </p:cNvPr>
            <p:cNvSpPr/>
            <p:nvPr/>
          </p:nvSpPr>
          <p:spPr>
            <a:xfrm rot="5400000">
              <a:off x="2643204" y="3128731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4B523761-3647-CE4B-B294-C8D94F19A3A5}"/>
                </a:ext>
              </a:extLst>
            </p:cNvPr>
            <p:cNvSpPr/>
            <p:nvPr/>
          </p:nvSpPr>
          <p:spPr>
            <a:xfrm rot="5400000">
              <a:off x="2492276" y="3128731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0B1D0F09-BF68-C347-8CBE-50412B7D1FCA}"/>
                </a:ext>
              </a:extLst>
            </p:cNvPr>
            <p:cNvSpPr/>
            <p:nvPr/>
          </p:nvSpPr>
          <p:spPr>
            <a:xfrm rot="5400000">
              <a:off x="2371038" y="3128731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DC8CCC64-3331-AF45-A53D-15E75E15A3DE}"/>
                </a:ext>
              </a:extLst>
            </p:cNvPr>
            <p:cNvSpPr/>
            <p:nvPr/>
          </p:nvSpPr>
          <p:spPr>
            <a:xfrm rot="5400000">
              <a:off x="2226856" y="3125766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D63022CC-7BE6-8842-8E22-3658271775AD}"/>
                </a:ext>
              </a:extLst>
            </p:cNvPr>
            <p:cNvSpPr/>
            <p:nvPr/>
          </p:nvSpPr>
          <p:spPr>
            <a:xfrm rot="5400000">
              <a:off x="4931418" y="3130133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C0548907-DE13-074B-88BD-F5AE77ACCFAB}"/>
                </a:ext>
              </a:extLst>
            </p:cNvPr>
            <p:cNvSpPr/>
            <p:nvPr/>
          </p:nvSpPr>
          <p:spPr>
            <a:xfrm rot="5400000">
              <a:off x="4806788" y="3130133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C16697C3-E32D-7C4F-9F3A-DF966DB2BB3B}"/>
                </a:ext>
              </a:extLst>
            </p:cNvPr>
            <p:cNvSpPr/>
            <p:nvPr/>
          </p:nvSpPr>
          <p:spPr>
            <a:xfrm rot="5400000">
              <a:off x="4641984" y="3130133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2D2F37F3-4745-1447-B804-DC8068824800}"/>
                </a:ext>
              </a:extLst>
            </p:cNvPr>
            <p:cNvSpPr/>
            <p:nvPr/>
          </p:nvSpPr>
          <p:spPr>
            <a:xfrm rot="5400000">
              <a:off x="4512522" y="3130293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D07DB4A3-F92C-A149-963C-F13A473AF45F}"/>
                </a:ext>
              </a:extLst>
            </p:cNvPr>
            <p:cNvSpPr/>
            <p:nvPr/>
          </p:nvSpPr>
          <p:spPr>
            <a:xfrm rot="5400000">
              <a:off x="4372405" y="3130293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79A1CC28-84E3-6541-A8EC-A72BC20E5461}"/>
                </a:ext>
              </a:extLst>
            </p:cNvPr>
            <p:cNvSpPr/>
            <p:nvPr/>
          </p:nvSpPr>
          <p:spPr>
            <a:xfrm rot="5400000">
              <a:off x="4228064" y="3130133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DDDC806F-93AF-FB4C-BB01-5E0BB0846699}"/>
                </a:ext>
              </a:extLst>
            </p:cNvPr>
            <p:cNvSpPr/>
            <p:nvPr/>
          </p:nvSpPr>
          <p:spPr>
            <a:xfrm rot="5400000">
              <a:off x="4067287" y="3130133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3862E924-8390-D142-9311-DD683F57F80F}"/>
                </a:ext>
              </a:extLst>
            </p:cNvPr>
            <p:cNvSpPr/>
            <p:nvPr/>
          </p:nvSpPr>
          <p:spPr>
            <a:xfrm rot="5400000">
              <a:off x="3916359" y="3130133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A3E6C84D-9EF4-C14D-AA6B-F13570873991}"/>
                </a:ext>
              </a:extLst>
            </p:cNvPr>
            <p:cNvSpPr/>
            <p:nvPr/>
          </p:nvSpPr>
          <p:spPr>
            <a:xfrm rot="5400000">
              <a:off x="3795121" y="3130133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68C2881B-A544-8A4D-9B26-4D6EEF8F45AC}"/>
                </a:ext>
              </a:extLst>
            </p:cNvPr>
            <p:cNvSpPr/>
            <p:nvPr/>
          </p:nvSpPr>
          <p:spPr>
            <a:xfrm rot="5400000">
              <a:off x="3650939" y="3127168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4" name="Oval 293">
            <a:extLst>
              <a:ext uri="{FF2B5EF4-FFF2-40B4-BE49-F238E27FC236}">
                <a16:creationId xmlns:a16="http://schemas.microsoft.com/office/drawing/2014/main" id="{04A8F56C-0B83-1D40-95D5-6B8D203DEF83}"/>
              </a:ext>
            </a:extLst>
          </p:cNvPr>
          <p:cNvSpPr/>
          <p:nvPr/>
        </p:nvSpPr>
        <p:spPr>
          <a:xfrm>
            <a:off x="10596891" y="2908288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AF5899D6-8B1D-2040-8C8D-B88632646DAA}"/>
              </a:ext>
            </a:extLst>
          </p:cNvPr>
          <p:cNvSpPr/>
          <p:nvPr/>
        </p:nvSpPr>
        <p:spPr>
          <a:xfrm>
            <a:off x="10596891" y="3054443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826881EE-31CF-464D-9326-FF4B7CFFA095}"/>
              </a:ext>
            </a:extLst>
          </p:cNvPr>
          <p:cNvSpPr/>
          <p:nvPr/>
        </p:nvSpPr>
        <p:spPr>
          <a:xfrm>
            <a:off x="10596891" y="3247707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C1CE0A8A-A2E2-5C41-A93C-37E1612A6A8B}"/>
              </a:ext>
            </a:extLst>
          </p:cNvPr>
          <p:cNvSpPr/>
          <p:nvPr/>
        </p:nvSpPr>
        <p:spPr>
          <a:xfrm>
            <a:off x="10597086" y="3399526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E017CF60-A667-C74D-9C32-963A74CB08DA}"/>
              </a:ext>
            </a:extLst>
          </p:cNvPr>
          <p:cNvSpPr/>
          <p:nvPr/>
        </p:nvSpPr>
        <p:spPr>
          <a:xfrm>
            <a:off x="10597086" y="3563841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72B1D817-B2F4-174B-A83B-30F7B9398856}"/>
              </a:ext>
            </a:extLst>
          </p:cNvPr>
          <p:cNvSpPr/>
          <p:nvPr/>
        </p:nvSpPr>
        <p:spPr>
          <a:xfrm>
            <a:off x="11443458" y="2896312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56721AB1-7E2F-D748-B415-2E394F60AA7E}"/>
              </a:ext>
            </a:extLst>
          </p:cNvPr>
          <p:cNvSpPr/>
          <p:nvPr/>
        </p:nvSpPr>
        <p:spPr>
          <a:xfrm>
            <a:off x="11443458" y="3084854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DAAD9D49-9FCA-4F4F-A9C7-AB539A3003A6}"/>
              </a:ext>
            </a:extLst>
          </p:cNvPr>
          <p:cNvSpPr/>
          <p:nvPr/>
        </p:nvSpPr>
        <p:spPr>
          <a:xfrm>
            <a:off x="11443458" y="3261847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D820CBA2-9C6C-CB4B-BF1F-F344F3BA962B}"/>
              </a:ext>
            </a:extLst>
          </p:cNvPr>
          <p:cNvSpPr/>
          <p:nvPr/>
        </p:nvSpPr>
        <p:spPr>
          <a:xfrm>
            <a:off x="11443458" y="3404022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533F32CE-69AD-DF4A-83BF-45D79F93CC73}"/>
              </a:ext>
            </a:extLst>
          </p:cNvPr>
          <p:cNvSpPr/>
          <p:nvPr/>
        </p:nvSpPr>
        <p:spPr>
          <a:xfrm>
            <a:off x="11439847" y="3573103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A4979D62-892C-2E45-BB77-0A2720DCB8E4}"/>
              </a:ext>
            </a:extLst>
          </p:cNvPr>
          <p:cNvSpPr/>
          <p:nvPr/>
        </p:nvSpPr>
        <p:spPr>
          <a:xfrm>
            <a:off x="10114693" y="2903148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C468D505-DB8C-3840-8C71-9D90CFAB836E}"/>
              </a:ext>
            </a:extLst>
          </p:cNvPr>
          <p:cNvSpPr/>
          <p:nvPr/>
        </p:nvSpPr>
        <p:spPr>
          <a:xfrm>
            <a:off x="10114693" y="3049301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C1652B36-D0B2-BF47-AB41-2617656653C5}"/>
              </a:ext>
            </a:extLst>
          </p:cNvPr>
          <p:cNvSpPr/>
          <p:nvPr/>
        </p:nvSpPr>
        <p:spPr>
          <a:xfrm>
            <a:off x="10114693" y="3242566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Oval 306">
            <a:extLst>
              <a:ext uri="{FF2B5EF4-FFF2-40B4-BE49-F238E27FC236}">
                <a16:creationId xmlns:a16="http://schemas.microsoft.com/office/drawing/2014/main" id="{541D9619-8334-ED42-9D17-0F192D04CF83}"/>
              </a:ext>
            </a:extLst>
          </p:cNvPr>
          <p:cNvSpPr/>
          <p:nvPr/>
        </p:nvSpPr>
        <p:spPr>
          <a:xfrm>
            <a:off x="10114888" y="3394385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712DBF6D-27D4-8541-9D68-F86BE2CAFB8A}"/>
              </a:ext>
            </a:extLst>
          </p:cNvPr>
          <p:cNvSpPr/>
          <p:nvPr/>
        </p:nvSpPr>
        <p:spPr>
          <a:xfrm>
            <a:off x="10114888" y="3558700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01E80E9D-FA77-6B4B-B281-60B771A7A02D}"/>
              </a:ext>
            </a:extLst>
          </p:cNvPr>
          <p:cNvSpPr/>
          <p:nvPr/>
        </p:nvSpPr>
        <p:spPr>
          <a:xfrm>
            <a:off x="10961260" y="2891171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51990D8E-E82C-3143-A626-44A69350340E}"/>
              </a:ext>
            </a:extLst>
          </p:cNvPr>
          <p:cNvSpPr/>
          <p:nvPr/>
        </p:nvSpPr>
        <p:spPr>
          <a:xfrm>
            <a:off x="10961260" y="3079713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73D5929C-660F-BF49-BE9C-C7147B8DB115}"/>
              </a:ext>
            </a:extLst>
          </p:cNvPr>
          <p:cNvSpPr/>
          <p:nvPr/>
        </p:nvSpPr>
        <p:spPr>
          <a:xfrm>
            <a:off x="10961260" y="3256705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7878A28A-2BFF-884E-B488-816FAEAF473B}"/>
              </a:ext>
            </a:extLst>
          </p:cNvPr>
          <p:cNvSpPr/>
          <p:nvPr/>
        </p:nvSpPr>
        <p:spPr>
          <a:xfrm>
            <a:off x="10961260" y="3398881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21DCF21D-9543-5E48-9FC4-D432F0D10268}"/>
              </a:ext>
            </a:extLst>
          </p:cNvPr>
          <p:cNvSpPr/>
          <p:nvPr/>
        </p:nvSpPr>
        <p:spPr>
          <a:xfrm>
            <a:off x="10957649" y="3567962"/>
            <a:ext cx="61256" cy="596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459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A894BD-6D89-794A-AA3D-AAD968F19B8D}"/>
              </a:ext>
            </a:extLst>
          </p:cNvPr>
          <p:cNvSpPr txBox="1"/>
          <p:nvPr/>
        </p:nvSpPr>
        <p:spPr>
          <a:xfrm>
            <a:off x="1" y="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Launcher Arrays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4082C3-1B98-1A4D-A2F1-A8F714437899}"/>
              </a:ext>
            </a:extLst>
          </p:cNvPr>
          <p:cNvSpPr txBox="1"/>
          <p:nvPr/>
        </p:nvSpPr>
        <p:spPr>
          <a:xfrm>
            <a:off x="836337" y="551622"/>
            <a:ext cx="10962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Conditions for Launcher Array:</a:t>
            </a:r>
          </a:p>
          <a:p>
            <a:pPr algn="ctr"/>
            <a:r>
              <a:rPr lang="en-US" dirty="0"/>
              <a:t>Forecasted Hs &gt; 10 ft</a:t>
            </a:r>
            <a:r>
              <a:rPr lang="en-US" b="1" dirty="0"/>
              <a:t> and </a:t>
            </a:r>
            <a:r>
              <a:rPr lang="en-US" dirty="0"/>
              <a:t>High winds </a:t>
            </a:r>
            <a:r>
              <a:rPr lang="en-US" b="1" dirty="0"/>
              <a:t>and </a:t>
            </a:r>
            <a:r>
              <a:rPr lang="en-US" dirty="0"/>
              <a:t>conditions safe enough to go on pier/deploy</a:t>
            </a:r>
            <a:endParaRPr lang="en-US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DFC222-E58B-3A4B-9EEC-11652CF07A8D}"/>
              </a:ext>
            </a:extLst>
          </p:cNvPr>
          <p:cNvSpPr txBox="1"/>
          <p:nvPr/>
        </p:nvSpPr>
        <p:spPr>
          <a:xfrm>
            <a:off x="3437856" y="4104360"/>
            <a:ext cx="59622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How to deploy Two Far Clusters, Three Close Clusters </a:t>
            </a:r>
          </a:p>
          <a:p>
            <a:pPr marL="342900" indent="-342900">
              <a:buAutoNum type="arabicPeriod"/>
            </a:pPr>
            <a:r>
              <a:rPr lang="en-US" dirty="0"/>
              <a:t>Launch five </a:t>
            </a:r>
            <a:r>
              <a:rPr lang="en-US" dirty="0" err="1"/>
              <a:t>microSWIFTS</a:t>
            </a:r>
            <a:r>
              <a:rPr lang="en-US" dirty="0"/>
              <a:t> from the launcher off each side of the pier</a:t>
            </a:r>
          </a:p>
          <a:p>
            <a:pPr marL="342900" indent="-342900">
              <a:buAutoNum type="arabicPeriod"/>
            </a:pPr>
            <a:r>
              <a:rPr lang="en-US" dirty="0"/>
              <a:t>Throw 10 additional microSWIFTs by hand off each side of the pier</a:t>
            </a:r>
          </a:p>
          <a:p>
            <a:pPr marL="342900" indent="-342900">
              <a:buAutoNum type="arabicPeriod"/>
            </a:pPr>
            <a:r>
              <a:rPr lang="en-US" dirty="0"/>
              <a:t>Throw 10 more microSWIFTs by hand from the end of the pier </a:t>
            </a:r>
          </a:p>
          <a:p>
            <a:r>
              <a:rPr lang="en-US" dirty="0"/>
              <a:t>Total: 40 microSWIFTs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A6976D6-6C82-DC48-8FF8-E57B425474E2}"/>
              </a:ext>
            </a:extLst>
          </p:cNvPr>
          <p:cNvSpPr txBox="1"/>
          <p:nvPr/>
        </p:nvSpPr>
        <p:spPr>
          <a:xfrm>
            <a:off x="3932635" y="1220368"/>
            <a:ext cx="4512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Two Far Clusters, Three Close Clusters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55816AA-6EC1-7348-B093-9619A76A1D9F}"/>
              </a:ext>
            </a:extLst>
          </p:cNvPr>
          <p:cNvGrpSpPr/>
          <p:nvPr/>
        </p:nvGrpSpPr>
        <p:grpSpPr>
          <a:xfrm>
            <a:off x="3200576" y="1055092"/>
            <a:ext cx="5790848" cy="3094795"/>
            <a:chOff x="252775" y="1108720"/>
            <a:chExt cx="5790848" cy="309479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FBC221F-368E-6445-96C3-89D280B7C61B}"/>
                </a:ext>
              </a:extLst>
            </p:cNvPr>
            <p:cNvGrpSpPr/>
            <p:nvPr/>
          </p:nvGrpSpPr>
          <p:grpSpPr>
            <a:xfrm>
              <a:off x="252775" y="1108720"/>
              <a:ext cx="5790848" cy="3094795"/>
              <a:chOff x="252775" y="1108720"/>
              <a:chExt cx="5790848" cy="3094795"/>
            </a:xfrm>
          </p:grpSpPr>
          <p:grpSp>
            <p:nvGrpSpPr>
              <p:cNvPr id="195" name="Group 194">
                <a:extLst>
                  <a:ext uri="{FF2B5EF4-FFF2-40B4-BE49-F238E27FC236}">
                    <a16:creationId xmlns:a16="http://schemas.microsoft.com/office/drawing/2014/main" id="{178E7C23-23B0-224B-A455-5E8B1DFBF1A4}"/>
                  </a:ext>
                </a:extLst>
              </p:cNvPr>
              <p:cNvGrpSpPr/>
              <p:nvPr/>
            </p:nvGrpSpPr>
            <p:grpSpPr>
              <a:xfrm>
                <a:off x="252775" y="1108720"/>
                <a:ext cx="5790848" cy="3094795"/>
                <a:chOff x="434408" y="876787"/>
                <a:chExt cx="6707431" cy="4088257"/>
              </a:xfrm>
            </p:grpSpPr>
            <p:grpSp>
              <p:nvGrpSpPr>
                <p:cNvPr id="196" name="Group 195">
                  <a:extLst>
                    <a:ext uri="{FF2B5EF4-FFF2-40B4-BE49-F238E27FC236}">
                      <a16:creationId xmlns:a16="http://schemas.microsoft.com/office/drawing/2014/main" id="{6A33FDF6-B22E-2647-A9B9-2D818A24CC32}"/>
                    </a:ext>
                  </a:extLst>
                </p:cNvPr>
                <p:cNvGrpSpPr/>
                <p:nvPr/>
              </p:nvGrpSpPr>
              <p:grpSpPr>
                <a:xfrm>
                  <a:off x="434408" y="876787"/>
                  <a:ext cx="6707431" cy="4088257"/>
                  <a:chOff x="-116130" y="844878"/>
                  <a:chExt cx="4755480" cy="2639045"/>
                </a:xfrm>
              </p:grpSpPr>
              <p:grpSp>
                <p:nvGrpSpPr>
                  <p:cNvPr id="199" name="Group 198">
                    <a:extLst>
                      <a:ext uri="{FF2B5EF4-FFF2-40B4-BE49-F238E27FC236}">
                        <a16:creationId xmlns:a16="http://schemas.microsoft.com/office/drawing/2014/main" id="{5280F130-D29E-5A4F-A111-4AEF7E6AFF3A}"/>
                      </a:ext>
                    </a:extLst>
                  </p:cNvPr>
                  <p:cNvGrpSpPr/>
                  <p:nvPr/>
                </p:nvGrpSpPr>
                <p:grpSpPr>
                  <a:xfrm>
                    <a:off x="-116130" y="844878"/>
                    <a:ext cx="4755480" cy="2639045"/>
                    <a:chOff x="121631" y="1454031"/>
                    <a:chExt cx="8312998" cy="3402482"/>
                  </a:xfrm>
                </p:grpSpPr>
                <p:grpSp>
                  <p:nvGrpSpPr>
                    <p:cNvPr id="221" name="Group 220">
                      <a:extLst>
                        <a:ext uri="{FF2B5EF4-FFF2-40B4-BE49-F238E27FC236}">
                          <a16:creationId xmlns:a16="http://schemas.microsoft.com/office/drawing/2014/main" id="{3A015F1E-EA58-D34D-B042-39D5C09947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1631" y="1454031"/>
                      <a:ext cx="8312998" cy="3402482"/>
                      <a:chOff x="-287855" y="368173"/>
                      <a:chExt cx="8312998" cy="3402482"/>
                    </a:xfrm>
                  </p:grpSpPr>
                  <p:grpSp>
                    <p:nvGrpSpPr>
                      <p:cNvPr id="224" name="Group 223">
                        <a:extLst>
                          <a:ext uri="{FF2B5EF4-FFF2-40B4-BE49-F238E27FC236}">
                            <a16:creationId xmlns:a16="http://schemas.microsoft.com/office/drawing/2014/main" id="{C72F34A8-635B-E24D-A129-C6119D353FF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-287855" y="656725"/>
                        <a:ext cx="8312998" cy="2917415"/>
                        <a:chOff x="-329140" y="508624"/>
                        <a:chExt cx="8312998" cy="2917415"/>
                      </a:xfrm>
                    </p:grpSpPr>
                    <p:pic>
                      <p:nvPicPr>
                        <p:cNvPr id="230" name="Picture 229">
                          <a:extLst>
                            <a:ext uri="{FF2B5EF4-FFF2-40B4-BE49-F238E27FC236}">
                              <a16:creationId xmlns:a16="http://schemas.microsoft.com/office/drawing/2014/main" id="{8320EE0C-DE9B-1D46-B055-3FA327D6CF5A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3"/>
                        <a:srcRect r="3233"/>
                        <a:stretch/>
                      </p:blipFill>
                      <p:spPr>
                        <a:xfrm>
                          <a:off x="-329140" y="562272"/>
                          <a:ext cx="7811490" cy="2858011"/>
                        </a:xfrm>
                        <a:prstGeom prst="rect">
                          <a:avLst/>
                        </a:prstGeom>
                      </p:spPr>
                    </p:pic>
                    <p:sp>
                      <p:nvSpPr>
                        <p:cNvPr id="231" name="TextBox 230">
                          <a:extLst>
                            <a:ext uri="{FF2B5EF4-FFF2-40B4-BE49-F238E27FC236}">
                              <a16:creationId xmlns:a16="http://schemas.microsoft.com/office/drawing/2014/main" id="{2401E955-F14F-A542-B9FD-A7C9675EE303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 rot="5400000">
                          <a:off x="6283040" y="1725222"/>
                          <a:ext cx="2917415" cy="48421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12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Depth [m]</a:t>
                          </a:r>
                        </a:p>
                      </p:txBody>
                    </p:sp>
                  </p:grpSp>
                  <p:sp>
                    <p:nvSpPr>
                      <p:cNvPr id="225" name="TextBox 224">
                        <a:extLst>
                          <a:ext uri="{FF2B5EF4-FFF2-40B4-BE49-F238E27FC236}">
                            <a16:creationId xmlns:a16="http://schemas.microsoft.com/office/drawing/2014/main" id="{1BEFFC92-EF36-A345-AC7D-8C027870964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63045" y="3413524"/>
                        <a:ext cx="6477183" cy="35713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Along Shore Distance [m]</a:t>
                        </a:r>
                      </a:p>
                    </p:txBody>
                  </p:sp>
                  <p:sp>
                    <p:nvSpPr>
                      <p:cNvPr id="226" name="TextBox 225">
                        <a:extLst>
                          <a:ext uri="{FF2B5EF4-FFF2-40B4-BE49-F238E27FC236}">
                            <a16:creationId xmlns:a16="http://schemas.microsoft.com/office/drawing/2014/main" id="{ACCE7C9F-E3E7-264C-B329-98EDED07BCAF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16200000">
                        <a:off x="-1501007" y="1791900"/>
                        <a:ext cx="3331673" cy="48421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2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Cross Shore Distance [m]</a:t>
                        </a:r>
                      </a:p>
                    </p:txBody>
                  </p:sp>
                  <p:grpSp>
                    <p:nvGrpSpPr>
                      <p:cNvPr id="227" name="Group 226">
                        <a:extLst>
                          <a:ext uri="{FF2B5EF4-FFF2-40B4-BE49-F238E27FC236}">
                            <a16:creationId xmlns:a16="http://schemas.microsoft.com/office/drawing/2014/main" id="{E4542C3E-5E3C-A045-85EC-20759FCC83B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689738" y="2816694"/>
                        <a:ext cx="353173" cy="309938"/>
                        <a:chOff x="6689738" y="2816694"/>
                        <a:chExt cx="353173" cy="309938"/>
                      </a:xfrm>
                    </p:grpSpPr>
                    <p:cxnSp>
                      <p:nvCxnSpPr>
                        <p:cNvPr id="228" name="Straight Arrow Connector 227">
                          <a:extLst>
                            <a:ext uri="{FF2B5EF4-FFF2-40B4-BE49-F238E27FC236}">
                              <a16:creationId xmlns:a16="http://schemas.microsoft.com/office/drawing/2014/main" id="{49C500F4-F80A-0145-804B-0BC8E5BB0371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708656" y="2838092"/>
                          <a:ext cx="0" cy="288540"/>
                        </a:xfrm>
                        <a:prstGeom prst="straightConnector1">
                          <a:avLst/>
                        </a:prstGeom>
                        <a:ln w="41275"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229" name="Straight Arrow Connector 228">
                          <a:extLst>
                            <a:ext uri="{FF2B5EF4-FFF2-40B4-BE49-F238E27FC236}">
                              <a16:creationId xmlns:a16="http://schemas.microsoft.com/office/drawing/2014/main" id="{09835654-72B4-B64A-8DA9-B10D8728B034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6689738" y="2816694"/>
                          <a:ext cx="353173" cy="0"/>
                        </a:xfrm>
                        <a:prstGeom prst="straightConnector1">
                          <a:avLst/>
                        </a:prstGeom>
                        <a:ln w="41275">
                          <a:solidFill>
                            <a:srgbClr val="FF0000"/>
                          </a:solidFill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sp>
                  <p:nvSpPr>
                    <p:cNvPr id="222" name="TextBox 221">
                      <a:extLst>
                        <a:ext uri="{FF2B5EF4-FFF2-40B4-BE49-F238E27FC236}">
                          <a16:creationId xmlns:a16="http://schemas.microsoft.com/office/drawing/2014/main" id="{5F646294-DDD3-9E4D-89AE-9BB639D18CA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530898" y="3958916"/>
                      <a:ext cx="650976" cy="3372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FF0000"/>
                          </a:solidFill>
                          <a:latin typeface="Helvetica" pitchFamily="2" charset="0"/>
                        </a:rPr>
                        <a:t>XS</a:t>
                      </a:r>
                    </a:p>
                  </p:txBody>
                </p:sp>
                <p:sp>
                  <p:nvSpPr>
                    <p:cNvPr id="223" name="TextBox 222">
                      <a:extLst>
                        <a:ext uri="{FF2B5EF4-FFF2-40B4-BE49-F238E27FC236}">
                          <a16:creationId xmlns:a16="http://schemas.microsoft.com/office/drawing/2014/main" id="{5FADF9C9-73F8-4A48-964C-777ED6CF6BA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906283" y="3637334"/>
                      <a:ext cx="650976" cy="33729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FF0000"/>
                          </a:solidFill>
                          <a:latin typeface="Helvetica" pitchFamily="2" charset="0"/>
                        </a:rPr>
                        <a:t>AS</a:t>
                      </a:r>
                    </a:p>
                  </p:txBody>
                </p:sp>
              </p:grpSp>
              <p:cxnSp>
                <p:nvCxnSpPr>
                  <p:cNvPr id="200" name="Straight Connector 199">
                    <a:extLst>
                      <a:ext uri="{FF2B5EF4-FFF2-40B4-BE49-F238E27FC236}">
                        <a16:creationId xmlns:a16="http://schemas.microsoft.com/office/drawing/2014/main" id="{BEE897C9-B689-9B41-A725-757151AA2160}"/>
                      </a:ext>
                    </a:extLst>
                  </p:cNvPr>
                  <p:cNvCxnSpPr/>
                  <p:nvPr/>
                </p:nvCxnSpPr>
                <p:spPr>
                  <a:xfrm>
                    <a:off x="2830664" y="1558456"/>
                    <a:ext cx="0" cy="101972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97" name="TextBox 196">
                  <a:extLst>
                    <a:ext uri="{FF2B5EF4-FFF2-40B4-BE49-F238E27FC236}">
                      <a16:creationId xmlns:a16="http://schemas.microsoft.com/office/drawing/2014/main" id="{19B9DD13-8958-E64D-AACC-96F79B9300CC}"/>
                    </a:ext>
                  </a:extLst>
                </p:cNvPr>
                <p:cNvSpPr txBox="1"/>
                <p:nvPr/>
              </p:nvSpPr>
              <p:spPr>
                <a:xfrm>
                  <a:off x="5406426" y="2342284"/>
                  <a:ext cx="7344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North</a:t>
                  </a:r>
                </a:p>
              </p:txBody>
            </p:sp>
            <p:sp>
              <p:nvSpPr>
                <p:cNvPr id="198" name="TextBox 197">
                  <a:extLst>
                    <a:ext uri="{FF2B5EF4-FFF2-40B4-BE49-F238E27FC236}">
                      <a16:creationId xmlns:a16="http://schemas.microsoft.com/office/drawing/2014/main" id="{39651376-0D0F-5A4B-A93A-2B5C5522E7DF}"/>
                    </a:ext>
                  </a:extLst>
                </p:cNvPr>
                <p:cNvSpPr txBox="1"/>
                <p:nvPr/>
              </p:nvSpPr>
              <p:spPr>
                <a:xfrm>
                  <a:off x="1952042" y="2403027"/>
                  <a:ext cx="73289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South</a:t>
                  </a:r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07A791B8-0991-5749-837F-095C1B192DF2}"/>
                  </a:ext>
                </a:extLst>
              </p:cNvPr>
              <p:cNvGrpSpPr/>
              <p:nvPr/>
            </p:nvGrpSpPr>
            <p:grpSpPr>
              <a:xfrm>
                <a:off x="4103319" y="3033085"/>
                <a:ext cx="228851" cy="175341"/>
                <a:chOff x="3089013" y="5436075"/>
                <a:chExt cx="228851" cy="175341"/>
              </a:xfrm>
            </p:grpSpPr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790C3376-6AB8-7E42-B196-75F6A82A4278}"/>
                    </a:ext>
                  </a:extLst>
                </p:cNvPr>
                <p:cNvSpPr/>
                <p:nvPr/>
              </p:nvSpPr>
              <p:spPr>
                <a:xfrm>
                  <a:off x="3121948" y="549271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24B62603-5F49-D246-912E-82E7B07552CA}"/>
                    </a:ext>
                  </a:extLst>
                </p:cNvPr>
                <p:cNvSpPr/>
                <p:nvPr/>
              </p:nvSpPr>
              <p:spPr>
                <a:xfrm>
                  <a:off x="3197631" y="549271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52770A3E-DA49-A446-9BE2-207EFCEE9662}"/>
                    </a:ext>
                  </a:extLst>
                </p:cNvPr>
                <p:cNvSpPr/>
                <p:nvPr/>
              </p:nvSpPr>
              <p:spPr>
                <a:xfrm>
                  <a:off x="3203728" y="5555104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CC57A302-0DC5-5A4F-9F7B-6BCF7D4176E7}"/>
                    </a:ext>
                  </a:extLst>
                </p:cNvPr>
                <p:cNvSpPr/>
                <p:nvPr/>
              </p:nvSpPr>
              <p:spPr>
                <a:xfrm>
                  <a:off x="3147100" y="556052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CC8211D7-8328-164E-8311-1EC338030E3A}"/>
                    </a:ext>
                  </a:extLst>
                </p:cNvPr>
                <p:cNvSpPr/>
                <p:nvPr/>
              </p:nvSpPr>
              <p:spPr>
                <a:xfrm>
                  <a:off x="3159790" y="5439289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0" name="Oval 129">
                  <a:extLst>
                    <a:ext uri="{FF2B5EF4-FFF2-40B4-BE49-F238E27FC236}">
                      <a16:creationId xmlns:a16="http://schemas.microsoft.com/office/drawing/2014/main" id="{F6B46A36-F424-A942-BDA5-DA03BED761A2}"/>
                    </a:ext>
                  </a:extLst>
                </p:cNvPr>
                <p:cNvSpPr/>
                <p:nvPr/>
              </p:nvSpPr>
              <p:spPr>
                <a:xfrm>
                  <a:off x="3089013" y="5551348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F6B796FA-E126-2843-AFE3-8ABA747BBCFF}"/>
                    </a:ext>
                  </a:extLst>
                </p:cNvPr>
                <p:cNvSpPr/>
                <p:nvPr/>
              </p:nvSpPr>
              <p:spPr>
                <a:xfrm>
                  <a:off x="3089013" y="5450350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Oval 131">
                  <a:extLst>
                    <a:ext uri="{FF2B5EF4-FFF2-40B4-BE49-F238E27FC236}">
                      <a16:creationId xmlns:a16="http://schemas.microsoft.com/office/drawing/2014/main" id="{D6B1260D-9602-2B47-A984-6D9911451182}"/>
                    </a:ext>
                  </a:extLst>
                </p:cNvPr>
                <p:cNvSpPr/>
                <p:nvPr/>
              </p:nvSpPr>
              <p:spPr>
                <a:xfrm>
                  <a:off x="3229607" y="543607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3" name="Oval 132">
                  <a:extLst>
                    <a:ext uri="{FF2B5EF4-FFF2-40B4-BE49-F238E27FC236}">
                      <a16:creationId xmlns:a16="http://schemas.microsoft.com/office/drawing/2014/main" id="{05D37659-C06B-8341-B4FA-ED10916E8105}"/>
                    </a:ext>
                  </a:extLst>
                </p:cNvPr>
                <p:cNvSpPr/>
                <p:nvPr/>
              </p:nvSpPr>
              <p:spPr>
                <a:xfrm>
                  <a:off x="3262542" y="5500457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4FE83C86-CBFC-1C41-8C76-2545C34CA280}"/>
                    </a:ext>
                  </a:extLst>
                </p:cNvPr>
                <p:cNvSpPr/>
                <p:nvPr/>
              </p:nvSpPr>
              <p:spPr>
                <a:xfrm>
                  <a:off x="3267560" y="556052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330E3B42-1F3A-744A-9C90-B6C961348251}"/>
                  </a:ext>
                </a:extLst>
              </p:cNvPr>
              <p:cNvSpPr/>
              <p:nvPr/>
            </p:nvSpPr>
            <p:spPr>
              <a:xfrm>
                <a:off x="4922867" y="2961806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45C3C1A2-49D8-E44C-9DFE-32E6B13F934F}"/>
                  </a:ext>
                </a:extLst>
              </p:cNvPr>
              <p:cNvSpPr/>
              <p:nvPr/>
            </p:nvSpPr>
            <p:spPr>
              <a:xfrm>
                <a:off x="4957908" y="290754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9F823B0A-1120-D849-A2A5-09691CB19291}"/>
                  </a:ext>
                </a:extLst>
              </p:cNvPr>
              <p:cNvGrpSpPr/>
              <p:nvPr/>
            </p:nvGrpSpPr>
            <p:grpSpPr>
              <a:xfrm>
                <a:off x="3757513" y="3272469"/>
                <a:ext cx="228851" cy="175341"/>
                <a:chOff x="3089013" y="5436075"/>
                <a:chExt cx="228851" cy="175341"/>
              </a:xfrm>
            </p:grpSpPr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20BF5023-C2A3-5B41-8F68-ED69D13F7B55}"/>
                    </a:ext>
                  </a:extLst>
                </p:cNvPr>
                <p:cNvSpPr/>
                <p:nvPr/>
              </p:nvSpPr>
              <p:spPr>
                <a:xfrm>
                  <a:off x="3121948" y="549271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9" name="Oval 138">
                  <a:extLst>
                    <a:ext uri="{FF2B5EF4-FFF2-40B4-BE49-F238E27FC236}">
                      <a16:creationId xmlns:a16="http://schemas.microsoft.com/office/drawing/2014/main" id="{049E2AE3-B234-9544-A037-2A665140A003}"/>
                    </a:ext>
                  </a:extLst>
                </p:cNvPr>
                <p:cNvSpPr/>
                <p:nvPr/>
              </p:nvSpPr>
              <p:spPr>
                <a:xfrm>
                  <a:off x="3197631" y="549271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Oval 139">
                  <a:extLst>
                    <a:ext uri="{FF2B5EF4-FFF2-40B4-BE49-F238E27FC236}">
                      <a16:creationId xmlns:a16="http://schemas.microsoft.com/office/drawing/2014/main" id="{94B34BE3-9C2A-5B4D-8DCC-0C09BE2C67F6}"/>
                    </a:ext>
                  </a:extLst>
                </p:cNvPr>
                <p:cNvSpPr/>
                <p:nvPr/>
              </p:nvSpPr>
              <p:spPr>
                <a:xfrm>
                  <a:off x="3203728" y="5555104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Oval 140">
                  <a:extLst>
                    <a:ext uri="{FF2B5EF4-FFF2-40B4-BE49-F238E27FC236}">
                      <a16:creationId xmlns:a16="http://schemas.microsoft.com/office/drawing/2014/main" id="{D6980643-FF8E-714E-A5D8-EDF9C1B52C4E}"/>
                    </a:ext>
                  </a:extLst>
                </p:cNvPr>
                <p:cNvSpPr/>
                <p:nvPr/>
              </p:nvSpPr>
              <p:spPr>
                <a:xfrm>
                  <a:off x="3147100" y="556052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2" name="Oval 141">
                  <a:extLst>
                    <a:ext uri="{FF2B5EF4-FFF2-40B4-BE49-F238E27FC236}">
                      <a16:creationId xmlns:a16="http://schemas.microsoft.com/office/drawing/2014/main" id="{732CCE9F-A356-0943-979C-AB48F8477409}"/>
                    </a:ext>
                  </a:extLst>
                </p:cNvPr>
                <p:cNvSpPr/>
                <p:nvPr/>
              </p:nvSpPr>
              <p:spPr>
                <a:xfrm>
                  <a:off x="3159790" y="5439289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C886926B-067A-7B4D-81F1-AA1E4229D5B5}"/>
                    </a:ext>
                  </a:extLst>
                </p:cNvPr>
                <p:cNvSpPr/>
                <p:nvPr/>
              </p:nvSpPr>
              <p:spPr>
                <a:xfrm>
                  <a:off x="3089013" y="5551348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Oval 143">
                  <a:extLst>
                    <a:ext uri="{FF2B5EF4-FFF2-40B4-BE49-F238E27FC236}">
                      <a16:creationId xmlns:a16="http://schemas.microsoft.com/office/drawing/2014/main" id="{CF841F43-CD49-BA4F-A345-DBA71735300E}"/>
                    </a:ext>
                  </a:extLst>
                </p:cNvPr>
                <p:cNvSpPr/>
                <p:nvPr/>
              </p:nvSpPr>
              <p:spPr>
                <a:xfrm>
                  <a:off x="3089013" y="5450350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Oval 144">
                  <a:extLst>
                    <a:ext uri="{FF2B5EF4-FFF2-40B4-BE49-F238E27FC236}">
                      <a16:creationId xmlns:a16="http://schemas.microsoft.com/office/drawing/2014/main" id="{66ADC0B5-199C-5C4C-B434-9D95BEFE1B40}"/>
                    </a:ext>
                  </a:extLst>
                </p:cNvPr>
                <p:cNvSpPr/>
                <p:nvPr/>
              </p:nvSpPr>
              <p:spPr>
                <a:xfrm>
                  <a:off x="3229607" y="543607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43C6877D-5952-744C-AC8E-93D05BAE40EF}"/>
                    </a:ext>
                  </a:extLst>
                </p:cNvPr>
                <p:cNvSpPr/>
                <p:nvPr/>
              </p:nvSpPr>
              <p:spPr>
                <a:xfrm>
                  <a:off x="3262542" y="5500457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Oval 146">
                  <a:extLst>
                    <a:ext uri="{FF2B5EF4-FFF2-40B4-BE49-F238E27FC236}">
                      <a16:creationId xmlns:a16="http://schemas.microsoft.com/office/drawing/2014/main" id="{60686D91-F1BC-3842-8304-426529A3255A}"/>
                    </a:ext>
                  </a:extLst>
                </p:cNvPr>
                <p:cNvSpPr/>
                <p:nvPr/>
              </p:nvSpPr>
              <p:spPr>
                <a:xfrm>
                  <a:off x="3267560" y="556052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2C8C8087-7138-0841-B552-D1E9B940390E}"/>
                  </a:ext>
                </a:extLst>
              </p:cNvPr>
              <p:cNvGrpSpPr/>
              <p:nvPr/>
            </p:nvGrpSpPr>
            <p:grpSpPr>
              <a:xfrm>
                <a:off x="3446028" y="3033085"/>
                <a:ext cx="228851" cy="175341"/>
                <a:chOff x="3089013" y="5436075"/>
                <a:chExt cx="228851" cy="175341"/>
              </a:xfrm>
            </p:grpSpPr>
            <p:sp>
              <p:nvSpPr>
                <p:cNvPr id="149" name="Oval 148">
                  <a:extLst>
                    <a:ext uri="{FF2B5EF4-FFF2-40B4-BE49-F238E27FC236}">
                      <a16:creationId xmlns:a16="http://schemas.microsoft.com/office/drawing/2014/main" id="{761861C5-F9C3-3E4B-B220-EE3F879A9913}"/>
                    </a:ext>
                  </a:extLst>
                </p:cNvPr>
                <p:cNvSpPr/>
                <p:nvPr/>
              </p:nvSpPr>
              <p:spPr>
                <a:xfrm>
                  <a:off x="3121948" y="549271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471484B7-B8EE-924A-81AD-72F282A1B887}"/>
                    </a:ext>
                  </a:extLst>
                </p:cNvPr>
                <p:cNvSpPr/>
                <p:nvPr/>
              </p:nvSpPr>
              <p:spPr>
                <a:xfrm>
                  <a:off x="3197631" y="549271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2A7B51CB-E47F-6245-91CE-D6B9A5B3DD83}"/>
                    </a:ext>
                  </a:extLst>
                </p:cNvPr>
                <p:cNvSpPr/>
                <p:nvPr/>
              </p:nvSpPr>
              <p:spPr>
                <a:xfrm>
                  <a:off x="3203728" y="5555104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EE214E93-5DF5-0743-B115-4494735A632F}"/>
                    </a:ext>
                  </a:extLst>
                </p:cNvPr>
                <p:cNvSpPr/>
                <p:nvPr/>
              </p:nvSpPr>
              <p:spPr>
                <a:xfrm>
                  <a:off x="3147100" y="556052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3" name="Oval 152">
                  <a:extLst>
                    <a:ext uri="{FF2B5EF4-FFF2-40B4-BE49-F238E27FC236}">
                      <a16:creationId xmlns:a16="http://schemas.microsoft.com/office/drawing/2014/main" id="{25524863-C014-E346-B5C3-E36822B3BA98}"/>
                    </a:ext>
                  </a:extLst>
                </p:cNvPr>
                <p:cNvSpPr/>
                <p:nvPr/>
              </p:nvSpPr>
              <p:spPr>
                <a:xfrm>
                  <a:off x="3159790" y="5439289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Oval 153">
                  <a:extLst>
                    <a:ext uri="{FF2B5EF4-FFF2-40B4-BE49-F238E27FC236}">
                      <a16:creationId xmlns:a16="http://schemas.microsoft.com/office/drawing/2014/main" id="{8A3840E7-14DC-474F-9DB0-A3BD0A831A5B}"/>
                    </a:ext>
                  </a:extLst>
                </p:cNvPr>
                <p:cNvSpPr/>
                <p:nvPr/>
              </p:nvSpPr>
              <p:spPr>
                <a:xfrm>
                  <a:off x="3089013" y="5551348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5" name="Oval 154">
                  <a:extLst>
                    <a:ext uri="{FF2B5EF4-FFF2-40B4-BE49-F238E27FC236}">
                      <a16:creationId xmlns:a16="http://schemas.microsoft.com/office/drawing/2014/main" id="{EAA98294-AE50-4242-B1D0-0F403CE381A5}"/>
                    </a:ext>
                  </a:extLst>
                </p:cNvPr>
                <p:cNvSpPr/>
                <p:nvPr/>
              </p:nvSpPr>
              <p:spPr>
                <a:xfrm>
                  <a:off x="3089013" y="5450350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Oval 155">
                  <a:extLst>
                    <a:ext uri="{FF2B5EF4-FFF2-40B4-BE49-F238E27FC236}">
                      <a16:creationId xmlns:a16="http://schemas.microsoft.com/office/drawing/2014/main" id="{97788503-A5FF-2744-AC44-8C7AD50F6262}"/>
                    </a:ext>
                  </a:extLst>
                </p:cNvPr>
                <p:cNvSpPr/>
                <p:nvPr/>
              </p:nvSpPr>
              <p:spPr>
                <a:xfrm>
                  <a:off x="3229607" y="543607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7" name="Oval 156">
                  <a:extLst>
                    <a:ext uri="{FF2B5EF4-FFF2-40B4-BE49-F238E27FC236}">
                      <a16:creationId xmlns:a16="http://schemas.microsoft.com/office/drawing/2014/main" id="{1E9391B4-0586-2E45-AFB8-7A3E61492334}"/>
                    </a:ext>
                  </a:extLst>
                </p:cNvPr>
                <p:cNvSpPr/>
                <p:nvPr/>
              </p:nvSpPr>
              <p:spPr>
                <a:xfrm>
                  <a:off x="3262542" y="5500457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Oval 157">
                  <a:extLst>
                    <a:ext uri="{FF2B5EF4-FFF2-40B4-BE49-F238E27FC236}">
                      <a16:creationId xmlns:a16="http://schemas.microsoft.com/office/drawing/2014/main" id="{9B3B15D1-AE69-DF4A-B69C-AC6D901D5729}"/>
                    </a:ext>
                  </a:extLst>
                </p:cNvPr>
                <p:cNvSpPr/>
                <p:nvPr/>
              </p:nvSpPr>
              <p:spPr>
                <a:xfrm>
                  <a:off x="3267560" y="5560525"/>
                  <a:ext cx="50304" cy="5089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B174815C-B2BA-964E-86C1-49F04DCE943A}"/>
                  </a:ext>
                </a:extLst>
              </p:cNvPr>
              <p:cNvSpPr/>
              <p:nvPr/>
            </p:nvSpPr>
            <p:spPr>
              <a:xfrm>
                <a:off x="2828342" y="2994040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5212E26C-F2E6-064C-837A-53602EF947DE}"/>
                  </a:ext>
                </a:extLst>
              </p:cNvPr>
              <p:cNvSpPr/>
              <p:nvPr/>
            </p:nvSpPr>
            <p:spPr>
              <a:xfrm>
                <a:off x="2863383" y="2939777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269CFAEE-CD8B-8540-A508-639A6689C447}"/>
                  </a:ext>
                </a:extLst>
              </p:cNvPr>
              <p:cNvSpPr/>
              <p:nvPr/>
            </p:nvSpPr>
            <p:spPr>
              <a:xfrm>
                <a:off x="2904954" y="3005812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11B1A93B-BCFD-6B49-85E7-E89FE0ECB534}"/>
                  </a:ext>
                </a:extLst>
              </p:cNvPr>
              <p:cNvSpPr/>
              <p:nvPr/>
            </p:nvSpPr>
            <p:spPr>
              <a:xfrm>
                <a:off x="2939995" y="2951549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0074956-5261-B24C-9C3C-A50CC6AC2160}"/>
                  </a:ext>
                </a:extLst>
              </p:cNvPr>
              <p:cNvSpPr/>
              <p:nvPr/>
            </p:nvSpPr>
            <p:spPr>
              <a:xfrm>
                <a:off x="4852785" y="2961806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3A0CA0C4-FB34-834B-BA57-7E0E032EEB55}"/>
                  </a:ext>
                </a:extLst>
              </p:cNvPr>
              <p:cNvSpPr/>
              <p:nvPr/>
            </p:nvSpPr>
            <p:spPr>
              <a:xfrm>
                <a:off x="4887826" y="2907543"/>
                <a:ext cx="50304" cy="5089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17BF0D85-7D67-0047-A97B-9F50EB7BA6D0}"/>
                </a:ext>
              </a:extLst>
            </p:cNvPr>
            <p:cNvSpPr/>
            <p:nvPr/>
          </p:nvSpPr>
          <p:spPr>
            <a:xfrm>
              <a:off x="4803651" y="2905526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EFF2FBA8-B54C-F648-B3E8-46BBD1CA97F9}"/>
                </a:ext>
              </a:extLst>
            </p:cNvPr>
            <p:cNvSpPr/>
            <p:nvPr/>
          </p:nvSpPr>
          <p:spPr>
            <a:xfrm>
              <a:off x="2975894" y="3008977"/>
              <a:ext cx="50304" cy="5089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0326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</TotalTime>
  <Words>965</Words>
  <Application>Microsoft Macintosh PowerPoint</Application>
  <PresentationFormat>Widescreen</PresentationFormat>
  <Paragraphs>183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Edwin John Rainville</dc:creator>
  <cp:lastModifiedBy>Edwin John Rainville</cp:lastModifiedBy>
  <cp:revision>72</cp:revision>
  <dcterms:created xsi:type="dcterms:W3CDTF">2021-09-17T22:17:43Z</dcterms:created>
  <dcterms:modified xsi:type="dcterms:W3CDTF">2021-09-28T22:19:18Z</dcterms:modified>
</cp:coreProperties>
</file>

<file path=docProps/thumbnail.jpeg>
</file>